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79" r:id="rId3"/>
    <p:sldId id="342" r:id="rId4"/>
    <p:sldId id="258" r:id="rId5"/>
    <p:sldId id="288" r:id="rId6"/>
    <p:sldId id="312" r:id="rId7"/>
    <p:sldId id="326" r:id="rId8"/>
    <p:sldId id="327" r:id="rId9"/>
    <p:sldId id="352" r:id="rId10"/>
    <p:sldId id="290" r:id="rId11"/>
    <p:sldId id="304" r:id="rId12"/>
    <p:sldId id="321" r:id="rId13"/>
    <p:sldId id="322" r:id="rId14"/>
    <p:sldId id="314" r:id="rId15"/>
    <p:sldId id="315" r:id="rId16"/>
    <p:sldId id="323" r:id="rId17"/>
    <p:sldId id="316" r:id="rId18"/>
    <p:sldId id="291" r:id="rId19"/>
    <p:sldId id="292" r:id="rId20"/>
    <p:sldId id="328" r:id="rId21"/>
    <p:sldId id="307" r:id="rId22"/>
    <p:sldId id="329" r:id="rId23"/>
    <p:sldId id="330" r:id="rId24"/>
    <p:sldId id="303" r:id="rId25"/>
    <p:sldId id="317" r:id="rId26"/>
    <p:sldId id="320" r:id="rId27"/>
    <p:sldId id="309" r:id="rId28"/>
    <p:sldId id="346" r:id="rId29"/>
    <p:sldId id="311" r:id="rId30"/>
    <p:sldId id="331" r:id="rId31"/>
    <p:sldId id="332" r:id="rId32"/>
    <p:sldId id="347" r:id="rId33"/>
    <p:sldId id="325" r:id="rId34"/>
    <p:sldId id="310" r:id="rId35"/>
    <p:sldId id="336" r:id="rId36"/>
    <p:sldId id="349" r:id="rId37"/>
    <p:sldId id="350" r:id="rId38"/>
    <p:sldId id="351" r:id="rId39"/>
    <p:sldId id="337" r:id="rId40"/>
    <p:sldId id="338" r:id="rId41"/>
    <p:sldId id="343" r:id="rId42"/>
    <p:sldId id="344" r:id="rId43"/>
    <p:sldId id="345" r:id="rId44"/>
    <p:sldId id="280" r:id="rId45"/>
    <p:sldId id="353" r:id="rId46"/>
  </p:sldIdLst>
  <p:sldSz cx="615315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F9"/>
    <a:srgbClr val="E5117E"/>
    <a:srgbClr val="CCCCCC"/>
    <a:srgbClr val="0B2036"/>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4" autoAdjust="0"/>
    <p:restoredTop sz="65971" autoAdjust="0"/>
  </p:normalViewPr>
  <p:slideViewPr>
    <p:cSldViewPr>
      <p:cViewPr varScale="1">
        <p:scale>
          <a:sx n="127" d="100"/>
          <a:sy n="127" d="100"/>
        </p:scale>
        <p:origin x="1448" y="168"/>
      </p:cViewPr>
      <p:guideLst>
        <p:guide orient="horz" pos="2880"/>
        <p:guide pos="2883"/>
      </p:guideLst>
    </p:cSldViewPr>
  </p:slideViewPr>
  <p:outlineViewPr>
    <p:cViewPr>
      <p:scale>
        <a:sx n="33" d="100"/>
        <a:sy n="33" d="100"/>
      </p:scale>
      <p:origin x="0" y="-5394"/>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2CF286-3402-E045-97A6-BC6BDA92F719}" type="doc">
      <dgm:prSet loTypeId="urn:microsoft.com/office/officeart/2005/8/layout/lProcess1" loCatId="" qsTypeId="urn:microsoft.com/office/officeart/2005/8/quickstyle/simple2" qsCatId="simple" csTypeId="urn:microsoft.com/office/officeart/2005/8/colors/accent1_2" csCatId="accent1" phldr="1"/>
      <dgm:spPr/>
      <dgm:t>
        <a:bodyPr/>
        <a:lstStyle/>
        <a:p>
          <a:endParaRPr lang="en-GB"/>
        </a:p>
      </dgm:t>
    </dgm:pt>
    <dgm:pt modelId="{EB7F5C18-2488-D34C-A741-2C8B2E350D90}">
      <dgm:prSet phldrT="[Text]"/>
      <dgm:spPr>
        <a:solidFill>
          <a:srgbClr val="0B2036"/>
        </a:solidFill>
        <a:ln>
          <a:solidFill>
            <a:srgbClr val="E5117E"/>
          </a:solidFill>
        </a:ln>
      </dgm:spPr>
      <dgm:t>
        <a:bodyPr/>
        <a:lstStyle/>
        <a:p>
          <a:r>
            <a:rPr lang="en-GB" dirty="0"/>
            <a:t>Motivating Data-set</a:t>
          </a:r>
        </a:p>
      </dgm:t>
    </dgm:pt>
    <dgm:pt modelId="{F5DC705C-7D9B-C44D-855B-0AF0BB14A331}" type="parTrans" cxnId="{434EEFD6-1704-8C4D-8547-1A5E689EC1F7}">
      <dgm:prSet/>
      <dgm:spPr/>
      <dgm:t>
        <a:bodyPr/>
        <a:lstStyle/>
        <a:p>
          <a:endParaRPr lang="en-GB"/>
        </a:p>
      </dgm:t>
    </dgm:pt>
    <dgm:pt modelId="{90FBF695-604E-AA47-8DA6-CCC4150FC2D7}" type="sibTrans" cxnId="{434EEFD6-1704-8C4D-8547-1A5E689EC1F7}">
      <dgm:prSet/>
      <dgm:spPr/>
      <dgm:t>
        <a:bodyPr/>
        <a:lstStyle/>
        <a:p>
          <a:endParaRPr lang="en-GB"/>
        </a:p>
      </dgm:t>
    </dgm:pt>
    <dgm:pt modelId="{D6EDA071-537D-BE44-AC6B-865A7A6808DC}">
      <dgm:prSet phldrT="[Text]"/>
      <dgm:spPr>
        <a:solidFill>
          <a:srgbClr val="0B2036"/>
        </a:solidFill>
        <a:ln>
          <a:solidFill>
            <a:srgbClr val="E5117E"/>
          </a:solidFill>
        </a:ln>
      </dgm:spPr>
      <dgm:t>
        <a:bodyPr/>
        <a:lstStyle/>
        <a:p>
          <a:r>
            <a:rPr lang="en-GB" dirty="0"/>
            <a:t>Estimation of Sources of Variation</a:t>
          </a:r>
        </a:p>
      </dgm:t>
    </dgm:pt>
    <dgm:pt modelId="{E02F7758-E4A8-8A48-B3FA-AAC42ED110F0}" type="parTrans" cxnId="{F88EC35B-52B9-F341-A60F-C30C10B0F0E6}">
      <dgm:prSet/>
      <dgm:spPr/>
      <dgm:t>
        <a:bodyPr/>
        <a:lstStyle/>
        <a:p>
          <a:endParaRPr lang="en-GB"/>
        </a:p>
      </dgm:t>
    </dgm:pt>
    <dgm:pt modelId="{99525F3B-7BE2-C54F-8BBD-33CE0F2B4F99}" type="sibTrans" cxnId="{F88EC35B-52B9-F341-A60F-C30C10B0F0E6}">
      <dgm:prSet/>
      <dgm:spPr/>
      <dgm:t>
        <a:bodyPr/>
        <a:lstStyle/>
        <a:p>
          <a:endParaRPr lang="en-GB"/>
        </a:p>
      </dgm:t>
    </dgm:pt>
    <dgm:pt modelId="{365E557B-B91D-8A43-86DC-9616647CED58}">
      <dgm:prSet/>
      <dgm:spPr>
        <a:solidFill>
          <a:srgbClr val="0B2036"/>
        </a:solidFill>
        <a:ln>
          <a:solidFill>
            <a:srgbClr val="E5117E"/>
          </a:solidFill>
        </a:ln>
      </dgm:spPr>
      <dgm:t>
        <a:bodyPr/>
        <a:lstStyle/>
        <a:p>
          <a:r>
            <a:rPr lang="en-GB" dirty="0"/>
            <a:t>Simulation Experiment</a:t>
          </a:r>
        </a:p>
      </dgm:t>
    </dgm:pt>
    <dgm:pt modelId="{9DDEAB95-C0E9-9048-A8F3-6220A7091A64}" type="parTrans" cxnId="{AB7ED711-26A9-AA4F-85A4-1F18B31EAE64}">
      <dgm:prSet/>
      <dgm:spPr/>
      <dgm:t>
        <a:bodyPr/>
        <a:lstStyle/>
        <a:p>
          <a:endParaRPr lang="en-GB"/>
        </a:p>
      </dgm:t>
    </dgm:pt>
    <dgm:pt modelId="{ECBC4FE1-0FA8-F241-B713-BEE1F926DAFB}" type="sibTrans" cxnId="{AB7ED711-26A9-AA4F-85A4-1F18B31EAE64}">
      <dgm:prSet/>
      <dgm:spPr/>
      <dgm:t>
        <a:bodyPr/>
        <a:lstStyle/>
        <a:p>
          <a:endParaRPr lang="en-GB"/>
        </a:p>
      </dgm:t>
    </dgm:pt>
    <dgm:pt modelId="{05DDDFF8-873E-EE41-BFA2-E551C17B470E}">
      <dgm:prSet phldrT="[Text]"/>
      <dgm:spPr/>
      <dgm:t>
        <a:bodyPr/>
        <a:lstStyle/>
        <a:p>
          <a:r>
            <a:rPr lang="en-GB" dirty="0"/>
            <a:t>Model Formulation via Design Tableau</a:t>
          </a:r>
        </a:p>
      </dgm:t>
    </dgm:pt>
    <dgm:pt modelId="{8F1FFA91-6483-8440-8119-3C2A74877F4A}" type="parTrans" cxnId="{2B4DA265-0710-294B-AA31-1478DE8E403C}">
      <dgm:prSet/>
      <dgm:spPr/>
      <dgm:t>
        <a:bodyPr/>
        <a:lstStyle/>
        <a:p>
          <a:endParaRPr lang="en-GB"/>
        </a:p>
      </dgm:t>
    </dgm:pt>
    <dgm:pt modelId="{419619A7-734D-F749-B1C5-DDA3BD5EB190}" type="sibTrans" cxnId="{2B4DA265-0710-294B-AA31-1478DE8E403C}">
      <dgm:prSet/>
      <dgm:spPr/>
      <dgm:t>
        <a:bodyPr/>
        <a:lstStyle/>
        <a:p>
          <a:endParaRPr lang="en-GB"/>
        </a:p>
      </dgm:t>
    </dgm:pt>
    <dgm:pt modelId="{D44CF72D-4F9E-4D4A-8805-37A2DD84EA94}">
      <dgm:prSet phldrT="[Text]"/>
      <dgm:spPr/>
      <dgm:t>
        <a:bodyPr/>
        <a:lstStyle/>
        <a:p>
          <a:r>
            <a:rPr lang="en-GB" dirty="0"/>
            <a:t>Variance Component Estimates</a:t>
          </a:r>
        </a:p>
      </dgm:t>
    </dgm:pt>
    <dgm:pt modelId="{AC4FAA01-475C-4247-8ECB-94E0B8831473}" type="parTrans" cxnId="{7F837C5E-E311-6F4C-BFE6-025B98FC70F3}">
      <dgm:prSet/>
      <dgm:spPr/>
      <dgm:t>
        <a:bodyPr/>
        <a:lstStyle/>
        <a:p>
          <a:endParaRPr lang="en-GB"/>
        </a:p>
      </dgm:t>
    </dgm:pt>
    <dgm:pt modelId="{0574D58F-1539-5943-BA74-7F8C9A2DE25A}" type="sibTrans" cxnId="{7F837C5E-E311-6F4C-BFE6-025B98FC70F3}">
      <dgm:prSet/>
      <dgm:spPr/>
      <dgm:t>
        <a:bodyPr/>
        <a:lstStyle/>
        <a:p>
          <a:endParaRPr lang="en-GB"/>
        </a:p>
      </dgm:t>
    </dgm:pt>
    <dgm:pt modelId="{FE78FF27-208F-C744-9F54-6DB5DDE5DEE4}">
      <dgm:prSet/>
      <dgm:spPr/>
      <dgm:t>
        <a:bodyPr/>
        <a:lstStyle/>
        <a:p>
          <a:r>
            <a:rPr lang="en-GB" dirty="0"/>
            <a:t>Aims and Structure of Experiment</a:t>
          </a:r>
        </a:p>
      </dgm:t>
    </dgm:pt>
    <dgm:pt modelId="{B49159E7-7D92-A247-A730-B97C7770BD0B}" type="parTrans" cxnId="{AF840382-47C5-1942-BF9D-60978CD188D6}">
      <dgm:prSet/>
      <dgm:spPr/>
      <dgm:t>
        <a:bodyPr/>
        <a:lstStyle/>
        <a:p>
          <a:endParaRPr lang="en-GB"/>
        </a:p>
      </dgm:t>
    </dgm:pt>
    <dgm:pt modelId="{80E6A6D7-8431-9743-8CDA-ED65DA07D22D}" type="sibTrans" cxnId="{AF840382-47C5-1942-BF9D-60978CD188D6}">
      <dgm:prSet/>
      <dgm:spPr/>
      <dgm:t>
        <a:bodyPr/>
        <a:lstStyle/>
        <a:p>
          <a:endParaRPr lang="en-GB"/>
        </a:p>
      </dgm:t>
    </dgm:pt>
    <dgm:pt modelId="{72512D58-0A14-414B-BE3D-892D76131A01}">
      <dgm:prSet/>
      <dgm:spPr/>
      <dgm:t>
        <a:bodyPr/>
        <a:lstStyle/>
        <a:p>
          <a:r>
            <a:rPr lang="en-GB" dirty="0"/>
            <a:t>Simulation Results</a:t>
          </a:r>
        </a:p>
      </dgm:t>
    </dgm:pt>
    <dgm:pt modelId="{666E36BC-0678-6D44-93B1-333EB4818A5D}" type="parTrans" cxnId="{CB46FCE2-5762-2D43-9076-20D9CAB94D5A}">
      <dgm:prSet/>
      <dgm:spPr/>
      <dgm:t>
        <a:bodyPr/>
        <a:lstStyle/>
        <a:p>
          <a:endParaRPr lang="en-GB"/>
        </a:p>
      </dgm:t>
    </dgm:pt>
    <dgm:pt modelId="{7D6F483F-A31A-404C-85AD-54CA71772C82}" type="sibTrans" cxnId="{CB46FCE2-5762-2D43-9076-20D9CAB94D5A}">
      <dgm:prSet/>
      <dgm:spPr/>
      <dgm:t>
        <a:bodyPr/>
        <a:lstStyle/>
        <a:p>
          <a:endParaRPr lang="en-GB"/>
        </a:p>
      </dgm:t>
    </dgm:pt>
    <dgm:pt modelId="{D25600E3-6BB6-D745-B90E-0CAEDB13407E}">
      <dgm:prSet/>
      <dgm:spPr/>
      <dgm:t>
        <a:bodyPr/>
        <a:lstStyle/>
        <a:p>
          <a:r>
            <a:rPr lang="en-GB" dirty="0"/>
            <a:t>Multiphase Data</a:t>
          </a:r>
        </a:p>
      </dgm:t>
    </dgm:pt>
    <dgm:pt modelId="{34E270D2-9380-E846-BC29-3D0B330E5329}" type="parTrans" cxnId="{6C629D96-636E-5545-B851-5AFDCA4B6171}">
      <dgm:prSet/>
      <dgm:spPr/>
      <dgm:t>
        <a:bodyPr/>
        <a:lstStyle/>
        <a:p>
          <a:endParaRPr lang="en-GB"/>
        </a:p>
      </dgm:t>
    </dgm:pt>
    <dgm:pt modelId="{035B3772-AB38-D644-BA40-CCE89470285F}" type="sibTrans" cxnId="{6C629D96-636E-5545-B851-5AFDCA4B6171}">
      <dgm:prSet/>
      <dgm:spPr/>
      <dgm:t>
        <a:bodyPr/>
        <a:lstStyle/>
        <a:p>
          <a:endParaRPr lang="en-GB"/>
        </a:p>
      </dgm:t>
    </dgm:pt>
    <dgm:pt modelId="{8F23C140-0783-1F49-8765-A9C23555C4E3}">
      <dgm:prSet phldrT="[Text]"/>
      <dgm:spPr/>
      <dgm:t>
        <a:bodyPr/>
        <a:lstStyle/>
        <a:p>
          <a:r>
            <a:rPr lang="en-GB" dirty="0"/>
            <a:t>Design Sets</a:t>
          </a:r>
        </a:p>
      </dgm:t>
    </dgm:pt>
    <dgm:pt modelId="{61A8FF3F-BEC1-934D-A7A5-FE2C02A95705}" type="parTrans" cxnId="{B7F59C91-A98A-C241-A423-044E332CBA51}">
      <dgm:prSet/>
      <dgm:spPr/>
      <dgm:t>
        <a:bodyPr/>
        <a:lstStyle/>
        <a:p>
          <a:endParaRPr lang="en-GB"/>
        </a:p>
      </dgm:t>
    </dgm:pt>
    <dgm:pt modelId="{DD057058-6DB6-1148-82AB-1A93C3BE7B3D}" type="sibTrans" cxnId="{B7F59C91-A98A-C241-A423-044E332CBA51}">
      <dgm:prSet/>
      <dgm:spPr/>
      <dgm:t>
        <a:bodyPr/>
        <a:lstStyle/>
        <a:p>
          <a:endParaRPr lang="en-GB"/>
        </a:p>
      </dgm:t>
    </dgm:pt>
    <dgm:pt modelId="{717AFF74-9571-0F41-B8F1-152BE6463B2A}">
      <dgm:prSet phldrT="[Text]"/>
      <dgm:spPr/>
      <dgm:t>
        <a:bodyPr/>
        <a:lstStyle/>
        <a:p>
          <a:r>
            <a:rPr lang="en-GB" dirty="0"/>
            <a:t>K-means Clustering</a:t>
          </a:r>
        </a:p>
      </dgm:t>
    </dgm:pt>
    <dgm:pt modelId="{5AC468B4-B33F-2A47-B054-7A6666F1C0D8}" type="parTrans" cxnId="{369204DC-51EF-1D4C-8483-114C60512659}">
      <dgm:prSet/>
      <dgm:spPr/>
      <dgm:t>
        <a:bodyPr/>
        <a:lstStyle/>
        <a:p>
          <a:endParaRPr lang="en-GB"/>
        </a:p>
      </dgm:t>
    </dgm:pt>
    <dgm:pt modelId="{FB425C45-3711-6D47-89E8-3ADFF82C6D41}" type="sibTrans" cxnId="{369204DC-51EF-1D4C-8483-114C60512659}">
      <dgm:prSet/>
      <dgm:spPr/>
      <dgm:t>
        <a:bodyPr/>
        <a:lstStyle/>
        <a:p>
          <a:endParaRPr lang="en-GB"/>
        </a:p>
      </dgm:t>
    </dgm:pt>
    <dgm:pt modelId="{B27FBA62-C113-EA48-ABB3-BF9B9633C3B8}">
      <dgm:prSet/>
      <dgm:spPr>
        <a:solidFill>
          <a:srgbClr val="0B2036"/>
        </a:solidFill>
        <a:ln>
          <a:solidFill>
            <a:srgbClr val="E5117E"/>
          </a:solidFill>
        </a:ln>
      </dgm:spPr>
      <dgm:t>
        <a:bodyPr/>
        <a:lstStyle/>
        <a:p>
          <a:r>
            <a:rPr lang="en-GB"/>
            <a:t>Context</a:t>
          </a:r>
          <a:endParaRPr lang="en-GB" dirty="0"/>
        </a:p>
      </dgm:t>
    </dgm:pt>
    <dgm:pt modelId="{AD85EDF7-8A61-BB4F-AC1B-0EAEAC06DB49}" type="parTrans" cxnId="{72BBEC80-1D43-1641-BC4B-FDE26C3D7ACB}">
      <dgm:prSet/>
      <dgm:spPr/>
      <dgm:t>
        <a:bodyPr/>
        <a:lstStyle/>
        <a:p>
          <a:endParaRPr lang="en-GB"/>
        </a:p>
      </dgm:t>
    </dgm:pt>
    <dgm:pt modelId="{4E360D5A-0BA1-E544-8EAC-16305D62B6CA}" type="sibTrans" cxnId="{72BBEC80-1D43-1641-BC4B-FDE26C3D7ACB}">
      <dgm:prSet/>
      <dgm:spPr/>
      <dgm:t>
        <a:bodyPr/>
        <a:lstStyle/>
        <a:p>
          <a:endParaRPr lang="en-GB"/>
        </a:p>
      </dgm:t>
    </dgm:pt>
    <dgm:pt modelId="{7B0BA787-F8A1-E446-B973-1EA6DAC7B9C4}" type="pres">
      <dgm:prSet presAssocID="{1E2CF286-3402-E045-97A6-BC6BDA92F719}" presName="Name0" presStyleCnt="0">
        <dgm:presLayoutVars>
          <dgm:dir/>
          <dgm:animLvl val="lvl"/>
          <dgm:resizeHandles val="exact"/>
        </dgm:presLayoutVars>
      </dgm:prSet>
      <dgm:spPr/>
    </dgm:pt>
    <dgm:pt modelId="{09B7289E-124D-514B-8341-0AE62E267C3D}" type="pres">
      <dgm:prSet presAssocID="{B27FBA62-C113-EA48-ABB3-BF9B9633C3B8}" presName="vertFlow" presStyleCnt="0"/>
      <dgm:spPr/>
    </dgm:pt>
    <dgm:pt modelId="{6D58A083-44D5-CF40-A943-288C70943662}" type="pres">
      <dgm:prSet presAssocID="{B27FBA62-C113-EA48-ABB3-BF9B9633C3B8}" presName="header" presStyleLbl="node1" presStyleIdx="0" presStyleCnt="4"/>
      <dgm:spPr/>
    </dgm:pt>
    <dgm:pt modelId="{987F6940-0ADA-4E49-B5E3-4F719BD4D07B}" type="pres">
      <dgm:prSet presAssocID="{B27FBA62-C113-EA48-ABB3-BF9B9633C3B8}" presName="hSp" presStyleCnt="0"/>
      <dgm:spPr/>
    </dgm:pt>
    <dgm:pt modelId="{6F981920-472F-F340-9895-5B6BECAF8307}" type="pres">
      <dgm:prSet presAssocID="{EB7F5C18-2488-D34C-A741-2C8B2E350D90}" presName="vertFlow" presStyleCnt="0"/>
      <dgm:spPr/>
    </dgm:pt>
    <dgm:pt modelId="{A416A365-C42F-0247-B32C-541B20BF4ED6}" type="pres">
      <dgm:prSet presAssocID="{EB7F5C18-2488-D34C-A741-2C8B2E350D90}" presName="header" presStyleLbl="node1" presStyleIdx="1" presStyleCnt="4"/>
      <dgm:spPr/>
    </dgm:pt>
    <dgm:pt modelId="{3DD02303-3A64-114A-9DA6-4B5C853AB8CB}" type="pres">
      <dgm:prSet presAssocID="{34E270D2-9380-E846-BC29-3D0B330E5329}" presName="parTrans" presStyleLbl="sibTrans2D1" presStyleIdx="0" presStyleCnt="7"/>
      <dgm:spPr/>
    </dgm:pt>
    <dgm:pt modelId="{CBD5638D-D19D-B94C-859A-F67E769D225B}" type="pres">
      <dgm:prSet presAssocID="{D25600E3-6BB6-D745-B90E-0CAEDB13407E}" presName="child" presStyleLbl="alignAccFollowNode1" presStyleIdx="0" presStyleCnt="7">
        <dgm:presLayoutVars>
          <dgm:chMax val="0"/>
          <dgm:bulletEnabled val="1"/>
        </dgm:presLayoutVars>
      </dgm:prSet>
      <dgm:spPr/>
    </dgm:pt>
    <dgm:pt modelId="{CE70F517-AA7C-B24F-845A-EAF19C69F3B1}" type="pres">
      <dgm:prSet presAssocID="{035B3772-AB38-D644-BA40-CCE89470285F}" presName="sibTrans" presStyleLbl="sibTrans2D1" presStyleIdx="1" presStyleCnt="7"/>
      <dgm:spPr/>
    </dgm:pt>
    <dgm:pt modelId="{B6C1F91E-EE7A-B748-B9FF-FCAB9CBCC026}" type="pres">
      <dgm:prSet presAssocID="{8F23C140-0783-1F49-8765-A9C23555C4E3}" presName="child" presStyleLbl="alignAccFollowNode1" presStyleIdx="1" presStyleCnt="7">
        <dgm:presLayoutVars>
          <dgm:chMax val="0"/>
          <dgm:bulletEnabled val="1"/>
        </dgm:presLayoutVars>
      </dgm:prSet>
      <dgm:spPr/>
    </dgm:pt>
    <dgm:pt modelId="{F3E396F4-96EF-7346-B7C8-14FB0D5388AC}" type="pres">
      <dgm:prSet presAssocID="{EB7F5C18-2488-D34C-A741-2C8B2E350D90}" presName="hSp" presStyleCnt="0"/>
      <dgm:spPr/>
    </dgm:pt>
    <dgm:pt modelId="{7B0A1851-414D-3446-8692-6C5CBED8E4DC}" type="pres">
      <dgm:prSet presAssocID="{D6EDA071-537D-BE44-AC6B-865A7A6808DC}" presName="vertFlow" presStyleCnt="0"/>
      <dgm:spPr/>
    </dgm:pt>
    <dgm:pt modelId="{B8614586-C413-1E42-8D55-EEA29670102A}" type="pres">
      <dgm:prSet presAssocID="{D6EDA071-537D-BE44-AC6B-865A7A6808DC}" presName="header" presStyleLbl="node1" presStyleIdx="2" presStyleCnt="4"/>
      <dgm:spPr/>
    </dgm:pt>
    <dgm:pt modelId="{2DBA73A5-45EF-B04C-8FCE-09B7457118C1}" type="pres">
      <dgm:prSet presAssocID="{8F1FFA91-6483-8440-8119-3C2A74877F4A}" presName="parTrans" presStyleLbl="sibTrans2D1" presStyleIdx="2" presStyleCnt="7"/>
      <dgm:spPr/>
    </dgm:pt>
    <dgm:pt modelId="{96BACB3A-290A-C04C-BD00-DF2CA7F5245B}" type="pres">
      <dgm:prSet presAssocID="{05DDDFF8-873E-EE41-BFA2-E551C17B470E}" presName="child" presStyleLbl="alignAccFollowNode1" presStyleIdx="2" presStyleCnt="7">
        <dgm:presLayoutVars>
          <dgm:chMax val="0"/>
          <dgm:bulletEnabled val="1"/>
        </dgm:presLayoutVars>
      </dgm:prSet>
      <dgm:spPr/>
    </dgm:pt>
    <dgm:pt modelId="{4BEC77DB-4A99-2741-A509-CCFFE91FB4A4}" type="pres">
      <dgm:prSet presAssocID="{419619A7-734D-F749-B1C5-DDA3BD5EB190}" presName="sibTrans" presStyleLbl="sibTrans2D1" presStyleIdx="3" presStyleCnt="7"/>
      <dgm:spPr/>
    </dgm:pt>
    <dgm:pt modelId="{033EB87E-2C93-554A-A3B5-1C0E26B946ED}" type="pres">
      <dgm:prSet presAssocID="{D44CF72D-4F9E-4D4A-8805-37A2DD84EA94}" presName="child" presStyleLbl="alignAccFollowNode1" presStyleIdx="3" presStyleCnt="7">
        <dgm:presLayoutVars>
          <dgm:chMax val="0"/>
          <dgm:bulletEnabled val="1"/>
        </dgm:presLayoutVars>
      </dgm:prSet>
      <dgm:spPr/>
    </dgm:pt>
    <dgm:pt modelId="{FC512051-0F80-8C40-9537-2AAAC53AE1DE}" type="pres">
      <dgm:prSet presAssocID="{0574D58F-1539-5943-BA74-7F8C9A2DE25A}" presName="sibTrans" presStyleLbl="sibTrans2D1" presStyleIdx="4" presStyleCnt="7"/>
      <dgm:spPr/>
    </dgm:pt>
    <dgm:pt modelId="{535DFCE4-FAF1-584E-96F0-A2D523BDC149}" type="pres">
      <dgm:prSet presAssocID="{717AFF74-9571-0F41-B8F1-152BE6463B2A}" presName="child" presStyleLbl="alignAccFollowNode1" presStyleIdx="4" presStyleCnt="7">
        <dgm:presLayoutVars>
          <dgm:chMax val="0"/>
          <dgm:bulletEnabled val="1"/>
        </dgm:presLayoutVars>
      </dgm:prSet>
      <dgm:spPr/>
    </dgm:pt>
    <dgm:pt modelId="{5094884A-D056-ED42-882A-EA4B1CEAD908}" type="pres">
      <dgm:prSet presAssocID="{D6EDA071-537D-BE44-AC6B-865A7A6808DC}" presName="hSp" presStyleCnt="0"/>
      <dgm:spPr/>
    </dgm:pt>
    <dgm:pt modelId="{81EABA86-F0FF-414D-9CDA-92362C89D9CC}" type="pres">
      <dgm:prSet presAssocID="{365E557B-B91D-8A43-86DC-9616647CED58}" presName="vertFlow" presStyleCnt="0"/>
      <dgm:spPr/>
    </dgm:pt>
    <dgm:pt modelId="{45D6C5D1-C192-5742-8D4F-8BC297A5C649}" type="pres">
      <dgm:prSet presAssocID="{365E557B-B91D-8A43-86DC-9616647CED58}" presName="header" presStyleLbl="node1" presStyleIdx="3" presStyleCnt="4"/>
      <dgm:spPr/>
    </dgm:pt>
    <dgm:pt modelId="{30A9FB6E-42E3-8642-A986-532880AAB169}" type="pres">
      <dgm:prSet presAssocID="{B49159E7-7D92-A247-A730-B97C7770BD0B}" presName="parTrans" presStyleLbl="sibTrans2D1" presStyleIdx="5" presStyleCnt="7"/>
      <dgm:spPr/>
    </dgm:pt>
    <dgm:pt modelId="{744B855B-666B-314C-BDC7-D7F93ECB4976}" type="pres">
      <dgm:prSet presAssocID="{FE78FF27-208F-C744-9F54-6DB5DDE5DEE4}" presName="child" presStyleLbl="alignAccFollowNode1" presStyleIdx="5" presStyleCnt="7">
        <dgm:presLayoutVars>
          <dgm:chMax val="0"/>
          <dgm:bulletEnabled val="1"/>
        </dgm:presLayoutVars>
      </dgm:prSet>
      <dgm:spPr/>
    </dgm:pt>
    <dgm:pt modelId="{3A82FF9E-2357-3E45-BC01-0588BF829A0E}" type="pres">
      <dgm:prSet presAssocID="{80E6A6D7-8431-9743-8CDA-ED65DA07D22D}" presName="sibTrans" presStyleLbl="sibTrans2D1" presStyleIdx="6" presStyleCnt="7"/>
      <dgm:spPr/>
    </dgm:pt>
    <dgm:pt modelId="{5ED7C5E0-9420-4445-8F7B-F4BA969E106D}" type="pres">
      <dgm:prSet presAssocID="{72512D58-0A14-414B-BE3D-892D76131A01}" presName="child" presStyleLbl="alignAccFollowNode1" presStyleIdx="6" presStyleCnt="7">
        <dgm:presLayoutVars>
          <dgm:chMax val="0"/>
          <dgm:bulletEnabled val="1"/>
        </dgm:presLayoutVars>
      </dgm:prSet>
      <dgm:spPr/>
    </dgm:pt>
  </dgm:ptLst>
  <dgm:cxnLst>
    <dgm:cxn modelId="{DF7C8602-6F27-ED4F-B179-83BAE972010F}" type="presOf" srcId="{D25600E3-6BB6-D745-B90E-0CAEDB13407E}" destId="{CBD5638D-D19D-B94C-859A-F67E769D225B}" srcOrd="0" destOrd="0" presId="urn:microsoft.com/office/officeart/2005/8/layout/lProcess1"/>
    <dgm:cxn modelId="{5ACEBB03-4FFA-3743-AA7A-297A02768847}" type="presOf" srcId="{419619A7-734D-F749-B1C5-DDA3BD5EB190}" destId="{4BEC77DB-4A99-2741-A509-CCFFE91FB4A4}" srcOrd="0" destOrd="0" presId="urn:microsoft.com/office/officeart/2005/8/layout/lProcess1"/>
    <dgm:cxn modelId="{6DE2A80C-1DBF-BA4E-9BAB-2D33D01667F0}" type="presOf" srcId="{035B3772-AB38-D644-BA40-CCE89470285F}" destId="{CE70F517-AA7C-B24F-845A-EAF19C69F3B1}" srcOrd="0" destOrd="0" presId="urn:microsoft.com/office/officeart/2005/8/layout/lProcess1"/>
    <dgm:cxn modelId="{AB7ED711-26A9-AA4F-85A4-1F18B31EAE64}" srcId="{1E2CF286-3402-E045-97A6-BC6BDA92F719}" destId="{365E557B-B91D-8A43-86DC-9616647CED58}" srcOrd="3" destOrd="0" parTransId="{9DDEAB95-C0E9-9048-A8F3-6220A7091A64}" sibTransId="{ECBC4FE1-0FA8-F241-B713-BEE1F926DAFB}"/>
    <dgm:cxn modelId="{5E01BA25-DFF5-A844-A061-7E16D683311C}" type="presOf" srcId="{72512D58-0A14-414B-BE3D-892D76131A01}" destId="{5ED7C5E0-9420-4445-8F7B-F4BA969E106D}" srcOrd="0" destOrd="0" presId="urn:microsoft.com/office/officeart/2005/8/layout/lProcess1"/>
    <dgm:cxn modelId="{C1F09B3F-4092-C641-95B4-FE674C5F8097}" type="presOf" srcId="{05DDDFF8-873E-EE41-BFA2-E551C17B470E}" destId="{96BACB3A-290A-C04C-BD00-DF2CA7F5245B}" srcOrd="0" destOrd="0" presId="urn:microsoft.com/office/officeart/2005/8/layout/lProcess1"/>
    <dgm:cxn modelId="{333E2848-166D-EE47-9BBB-0FF5A5C8FB7B}" type="presOf" srcId="{365E557B-B91D-8A43-86DC-9616647CED58}" destId="{45D6C5D1-C192-5742-8D4F-8BC297A5C649}" srcOrd="0" destOrd="0" presId="urn:microsoft.com/office/officeart/2005/8/layout/lProcess1"/>
    <dgm:cxn modelId="{847ECB49-9767-E44E-93A2-0399346D7AC0}" type="presOf" srcId="{1E2CF286-3402-E045-97A6-BC6BDA92F719}" destId="{7B0BA787-F8A1-E446-B973-1EA6DAC7B9C4}" srcOrd="0" destOrd="0" presId="urn:microsoft.com/office/officeart/2005/8/layout/lProcess1"/>
    <dgm:cxn modelId="{1465BF55-7C5B-E84F-9A71-34957BAFEF81}" type="presOf" srcId="{80E6A6D7-8431-9743-8CDA-ED65DA07D22D}" destId="{3A82FF9E-2357-3E45-BC01-0588BF829A0E}" srcOrd="0" destOrd="0" presId="urn:microsoft.com/office/officeart/2005/8/layout/lProcess1"/>
    <dgm:cxn modelId="{F88EC35B-52B9-F341-A60F-C30C10B0F0E6}" srcId="{1E2CF286-3402-E045-97A6-BC6BDA92F719}" destId="{D6EDA071-537D-BE44-AC6B-865A7A6808DC}" srcOrd="2" destOrd="0" parTransId="{E02F7758-E4A8-8A48-B3FA-AAC42ED110F0}" sibTransId="{99525F3B-7BE2-C54F-8BBD-33CE0F2B4F99}"/>
    <dgm:cxn modelId="{7F837C5E-E311-6F4C-BFE6-025B98FC70F3}" srcId="{D6EDA071-537D-BE44-AC6B-865A7A6808DC}" destId="{D44CF72D-4F9E-4D4A-8805-37A2DD84EA94}" srcOrd="1" destOrd="0" parTransId="{AC4FAA01-475C-4247-8ECB-94E0B8831473}" sibTransId="{0574D58F-1539-5943-BA74-7F8C9A2DE25A}"/>
    <dgm:cxn modelId="{2B4DA265-0710-294B-AA31-1478DE8E403C}" srcId="{D6EDA071-537D-BE44-AC6B-865A7A6808DC}" destId="{05DDDFF8-873E-EE41-BFA2-E551C17B470E}" srcOrd="0" destOrd="0" parTransId="{8F1FFA91-6483-8440-8119-3C2A74877F4A}" sibTransId="{419619A7-734D-F749-B1C5-DDA3BD5EB190}"/>
    <dgm:cxn modelId="{F7B95375-9E85-1F4B-A600-BD7E3C443793}" type="presOf" srcId="{717AFF74-9571-0F41-B8F1-152BE6463B2A}" destId="{535DFCE4-FAF1-584E-96F0-A2D523BDC149}" srcOrd="0" destOrd="0" presId="urn:microsoft.com/office/officeart/2005/8/layout/lProcess1"/>
    <dgm:cxn modelId="{E6BADA75-5D5E-C94C-9DE5-E2BF316472D2}" type="presOf" srcId="{B49159E7-7D92-A247-A730-B97C7770BD0B}" destId="{30A9FB6E-42E3-8642-A986-532880AAB169}" srcOrd="0" destOrd="0" presId="urn:microsoft.com/office/officeart/2005/8/layout/lProcess1"/>
    <dgm:cxn modelId="{72BBEC80-1D43-1641-BC4B-FDE26C3D7ACB}" srcId="{1E2CF286-3402-E045-97A6-BC6BDA92F719}" destId="{B27FBA62-C113-EA48-ABB3-BF9B9633C3B8}" srcOrd="0" destOrd="0" parTransId="{AD85EDF7-8A61-BB4F-AC1B-0EAEAC06DB49}" sibTransId="{4E360D5A-0BA1-E544-8EAC-16305D62B6CA}"/>
    <dgm:cxn modelId="{AF840382-47C5-1942-BF9D-60978CD188D6}" srcId="{365E557B-B91D-8A43-86DC-9616647CED58}" destId="{FE78FF27-208F-C744-9F54-6DB5DDE5DEE4}" srcOrd="0" destOrd="0" parTransId="{B49159E7-7D92-A247-A730-B97C7770BD0B}" sibTransId="{80E6A6D7-8431-9743-8CDA-ED65DA07D22D}"/>
    <dgm:cxn modelId="{4EB27C8E-6316-A54E-9220-1A3811B2D5D9}" type="presOf" srcId="{8F23C140-0783-1F49-8765-A9C23555C4E3}" destId="{B6C1F91E-EE7A-B748-B9FF-FCAB9CBCC026}" srcOrd="0" destOrd="0" presId="urn:microsoft.com/office/officeart/2005/8/layout/lProcess1"/>
    <dgm:cxn modelId="{B7F59C91-A98A-C241-A423-044E332CBA51}" srcId="{EB7F5C18-2488-D34C-A741-2C8B2E350D90}" destId="{8F23C140-0783-1F49-8765-A9C23555C4E3}" srcOrd="1" destOrd="0" parTransId="{61A8FF3F-BEC1-934D-A7A5-FE2C02A95705}" sibTransId="{DD057058-6DB6-1148-82AB-1A93C3BE7B3D}"/>
    <dgm:cxn modelId="{6C629D96-636E-5545-B851-5AFDCA4B6171}" srcId="{EB7F5C18-2488-D34C-A741-2C8B2E350D90}" destId="{D25600E3-6BB6-D745-B90E-0CAEDB13407E}" srcOrd="0" destOrd="0" parTransId="{34E270D2-9380-E846-BC29-3D0B330E5329}" sibTransId="{035B3772-AB38-D644-BA40-CCE89470285F}"/>
    <dgm:cxn modelId="{369377C8-5F89-1B4B-BF95-8F8647B969AE}" type="presOf" srcId="{B27FBA62-C113-EA48-ABB3-BF9B9633C3B8}" destId="{6D58A083-44D5-CF40-A943-288C70943662}" srcOrd="0" destOrd="0" presId="urn:microsoft.com/office/officeart/2005/8/layout/lProcess1"/>
    <dgm:cxn modelId="{434EEFD6-1704-8C4D-8547-1A5E689EC1F7}" srcId="{1E2CF286-3402-E045-97A6-BC6BDA92F719}" destId="{EB7F5C18-2488-D34C-A741-2C8B2E350D90}" srcOrd="1" destOrd="0" parTransId="{F5DC705C-7D9B-C44D-855B-0AF0BB14A331}" sibTransId="{90FBF695-604E-AA47-8DA6-CCC4150FC2D7}"/>
    <dgm:cxn modelId="{7FD6C8DA-79BE-0640-90FA-41DB46899071}" type="presOf" srcId="{34E270D2-9380-E846-BC29-3D0B330E5329}" destId="{3DD02303-3A64-114A-9DA6-4B5C853AB8CB}" srcOrd="0" destOrd="0" presId="urn:microsoft.com/office/officeart/2005/8/layout/lProcess1"/>
    <dgm:cxn modelId="{369204DC-51EF-1D4C-8483-114C60512659}" srcId="{D6EDA071-537D-BE44-AC6B-865A7A6808DC}" destId="{717AFF74-9571-0F41-B8F1-152BE6463B2A}" srcOrd="2" destOrd="0" parTransId="{5AC468B4-B33F-2A47-B054-7A6666F1C0D8}" sibTransId="{FB425C45-3711-6D47-89E8-3ADFF82C6D41}"/>
    <dgm:cxn modelId="{CB46FCE2-5762-2D43-9076-20D9CAB94D5A}" srcId="{365E557B-B91D-8A43-86DC-9616647CED58}" destId="{72512D58-0A14-414B-BE3D-892D76131A01}" srcOrd="1" destOrd="0" parTransId="{666E36BC-0678-6D44-93B1-333EB4818A5D}" sibTransId="{7D6F483F-A31A-404C-85AD-54CA71772C82}"/>
    <dgm:cxn modelId="{7A4112E5-6286-CC47-9E6A-0F708A25A0AD}" type="presOf" srcId="{D44CF72D-4F9E-4D4A-8805-37A2DD84EA94}" destId="{033EB87E-2C93-554A-A3B5-1C0E26B946ED}" srcOrd="0" destOrd="0" presId="urn:microsoft.com/office/officeart/2005/8/layout/lProcess1"/>
    <dgm:cxn modelId="{F9F20BE6-B213-4A40-8A47-2A82F9F6553C}" type="presOf" srcId="{D6EDA071-537D-BE44-AC6B-865A7A6808DC}" destId="{B8614586-C413-1E42-8D55-EEA29670102A}" srcOrd="0" destOrd="0" presId="urn:microsoft.com/office/officeart/2005/8/layout/lProcess1"/>
    <dgm:cxn modelId="{42BA6FEA-D5C2-5147-93FA-791A19494EF3}" type="presOf" srcId="{8F1FFA91-6483-8440-8119-3C2A74877F4A}" destId="{2DBA73A5-45EF-B04C-8FCE-09B7457118C1}" srcOrd="0" destOrd="0" presId="urn:microsoft.com/office/officeart/2005/8/layout/lProcess1"/>
    <dgm:cxn modelId="{A341D5EA-5C29-794A-AEB4-1FCFFB00A76B}" type="presOf" srcId="{FE78FF27-208F-C744-9F54-6DB5DDE5DEE4}" destId="{744B855B-666B-314C-BDC7-D7F93ECB4976}" srcOrd="0" destOrd="0" presId="urn:microsoft.com/office/officeart/2005/8/layout/lProcess1"/>
    <dgm:cxn modelId="{18FA63EF-705B-BB45-81CD-FF5BB5B2AF8D}" type="presOf" srcId="{EB7F5C18-2488-D34C-A741-2C8B2E350D90}" destId="{A416A365-C42F-0247-B32C-541B20BF4ED6}" srcOrd="0" destOrd="0" presId="urn:microsoft.com/office/officeart/2005/8/layout/lProcess1"/>
    <dgm:cxn modelId="{9AD922FF-5A51-4A49-80D3-4A1B4F6B78B8}" type="presOf" srcId="{0574D58F-1539-5943-BA74-7F8C9A2DE25A}" destId="{FC512051-0F80-8C40-9537-2AAAC53AE1DE}" srcOrd="0" destOrd="0" presId="urn:microsoft.com/office/officeart/2005/8/layout/lProcess1"/>
    <dgm:cxn modelId="{D33E5D7F-84C5-BD47-ABEB-E536FC30D3AF}" type="presParOf" srcId="{7B0BA787-F8A1-E446-B973-1EA6DAC7B9C4}" destId="{09B7289E-124D-514B-8341-0AE62E267C3D}" srcOrd="0" destOrd="0" presId="urn:microsoft.com/office/officeart/2005/8/layout/lProcess1"/>
    <dgm:cxn modelId="{329D7E57-F04D-0243-A516-53FD5D36F4D4}" type="presParOf" srcId="{09B7289E-124D-514B-8341-0AE62E267C3D}" destId="{6D58A083-44D5-CF40-A943-288C70943662}" srcOrd="0" destOrd="0" presId="urn:microsoft.com/office/officeart/2005/8/layout/lProcess1"/>
    <dgm:cxn modelId="{00DFA924-ED06-9C41-A807-05C601F39468}" type="presParOf" srcId="{7B0BA787-F8A1-E446-B973-1EA6DAC7B9C4}" destId="{987F6940-0ADA-4E49-B5E3-4F719BD4D07B}" srcOrd="1" destOrd="0" presId="urn:microsoft.com/office/officeart/2005/8/layout/lProcess1"/>
    <dgm:cxn modelId="{FF4F704D-AE30-0A46-BABC-88098478A0A8}" type="presParOf" srcId="{7B0BA787-F8A1-E446-B973-1EA6DAC7B9C4}" destId="{6F981920-472F-F340-9895-5B6BECAF8307}" srcOrd="2" destOrd="0" presId="urn:microsoft.com/office/officeart/2005/8/layout/lProcess1"/>
    <dgm:cxn modelId="{2B58848B-269F-8647-A3CD-A0C27FDE59B4}" type="presParOf" srcId="{6F981920-472F-F340-9895-5B6BECAF8307}" destId="{A416A365-C42F-0247-B32C-541B20BF4ED6}" srcOrd="0" destOrd="0" presId="urn:microsoft.com/office/officeart/2005/8/layout/lProcess1"/>
    <dgm:cxn modelId="{E4697BE2-D3C3-7D42-AE00-99C94EF09D12}" type="presParOf" srcId="{6F981920-472F-F340-9895-5B6BECAF8307}" destId="{3DD02303-3A64-114A-9DA6-4B5C853AB8CB}" srcOrd="1" destOrd="0" presId="urn:microsoft.com/office/officeart/2005/8/layout/lProcess1"/>
    <dgm:cxn modelId="{FAB51A4F-C9D8-2143-9267-3A3EF7EB3655}" type="presParOf" srcId="{6F981920-472F-F340-9895-5B6BECAF8307}" destId="{CBD5638D-D19D-B94C-859A-F67E769D225B}" srcOrd="2" destOrd="0" presId="urn:microsoft.com/office/officeart/2005/8/layout/lProcess1"/>
    <dgm:cxn modelId="{D4A3856B-76BA-3E48-AC3D-D055C3EE47BC}" type="presParOf" srcId="{6F981920-472F-F340-9895-5B6BECAF8307}" destId="{CE70F517-AA7C-B24F-845A-EAF19C69F3B1}" srcOrd="3" destOrd="0" presId="urn:microsoft.com/office/officeart/2005/8/layout/lProcess1"/>
    <dgm:cxn modelId="{F1C67C31-665C-934C-B6C8-79F7A027E1E4}" type="presParOf" srcId="{6F981920-472F-F340-9895-5B6BECAF8307}" destId="{B6C1F91E-EE7A-B748-B9FF-FCAB9CBCC026}" srcOrd="4" destOrd="0" presId="urn:microsoft.com/office/officeart/2005/8/layout/lProcess1"/>
    <dgm:cxn modelId="{EBDEB712-BFA8-5A46-9B4C-4129A9A471D2}" type="presParOf" srcId="{7B0BA787-F8A1-E446-B973-1EA6DAC7B9C4}" destId="{F3E396F4-96EF-7346-B7C8-14FB0D5388AC}" srcOrd="3" destOrd="0" presId="urn:microsoft.com/office/officeart/2005/8/layout/lProcess1"/>
    <dgm:cxn modelId="{25402CD0-4560-B440-A915-DA4824F2B223}" type="presParOf" srcId="{7B0BA787-F8A1-E446-B973-1EA6DAC7B9C4}" destId="{7B0A1851-414D-3446-8692-6C5CBED8E4DC}" srcOrd="4" destOrd="0" presId="urn:microsoft.com/office/officeart/2005/8/layout/lProcess1"/>
    <dgm:cxn modelId="{9F29CFA1-9B2F-D146-9BD8-3D621B079B44}" type="presParOf" srcId="{7B0A1851-414D-3446-8692-6C5CBED8E4DC}" destId="{B8614586-C413-1E42-8D55-EEA29670102A}" srcOrd="0" destOrd="0" presId="urn:microsoft.com/office/officeart/2005/8/layout/lProcess1"/>
    <dgm:cxn modelId="{02AAA86C-1F97-2F45-BF7C-1462622CF3CB}" type="presParOf" srcId="{7B0A1851-414D-3446-8692-6C5CBED8E4DC}" destId="{2DBA73A5-45EF-B04C-8FCE-09B7457118C1}" srcOrd="1" destOrd="0" presId="urn:microsoft.com/office/officeart/2005/8/layout/lProcess1"/>
    <dgm:cxn modelId="{C22032C8-9AD6-CD4C-ABBC-0BCC883A2298}" type="presParOf" srcId="{7B0A1851-414D-3446-8692-6C5CBED8E4DC}" destId="{96BACB3A-290A-C04C-BD00-DF2CA7F5245B}" srcOrd="2" destOrd="0" presId="urn:microsoft.com/office/officeart/2005/8/layout/lProcess1"/>
    <dgm:cxn modelId="{1A454C90-31CD-AA4E-92C7-AED7449027CD}" type="presParOf" srcId="{7B0A1851-414D-3446-8692-6C5CBED8E4DC}" destId="{4BEC77DB-4A99-2741-A509-CCFFE91FB4A4}" srcOrd="3" destOrd="0" presId="urn:microsoft.com/office/officeart/2005/8/layout/lProcess1"/>
    <dgm:cxn modelId="{94031388-E773-3246-8833-665E0E3F4353}" type="presParOf" srcId="{7B0A1851-414D-3446-8692-6C5CBED8E4DC}" destId="{033EB87E-2C93-554A-A3B5-1C0E26B946ED}" srcOrd="4" destOrd="0" presId="urn:microsoft.com/office/officeart/2005/8/layout/lProcess1"/>
    <dgm:cxn modelId="{EE978944-2DBC-BB48-9F87-5E03159F59A3}" type="presParOf" srcId="{7B0A1851-414D-3446-8692-6C5CBED8E4DC}" destId="{FC512051-0F80-8C40-9537-2AAAC53AE1DE}" srcOrd="5" destOrd="0" presId="urn:microsoft.com/office/officeart/2005/8/layout/lProcess1"/>
    <dgm:cxn modelId="{FBF7F204-DF76-8C4D-A5CA-E8364021E351}" type="presParOf" srcId="{7B0A1851-414D-3446-8692-6C5CBED8E4DC}" destId="{535DFCE4-FAF1-584E-96F0-A2D523BDC149}" srcOrd="6" destOrd="0" presId="urn:microsoft.com/office/officeart/2005/8/layout/lProcess1"/>
    <dgm:cxn modelId="{9BD44087-5246-3144-BA9E-D01A14D42BD6}" type="presParOf" srcId="{7B0BA787-F8A1-E446-B973-1EA6DAC7B9C4}" destId="{5094884A-D056-ED42-882A-EA4B1CEAD908}" srcOrd="5" destOrd="0" presId="urn:microsoft.com/office/officeart/2005/8/layout/lProcess1"/>
    <dgm:cxn modelId="{D5627C5C-65DA-2B4E-B122-EB6965D13A0F}" type="presParOf" srcId="{7B0BA787-F8A1-E446-B973-1EA6DAC7B9C4}" destId="{81EABA86-F0FF-414D-9CDA-92362C89D9CC}" srcOrd="6" destOrd="0" presId="urn:microsoft.com/office/officeart/2005/8/layout/lProcess1"/>
    <dgm:cxn modelId="{BC7F3AF7-0670-184F-A3E5-4A7798DF003C}" type="presParOf" srcId="{81EABA86-F0FF-414D-9CDA-92362C89D9CC}" destId="{45D6C5D1-C192-5742-8D4F-8BC297A5C649}" srcOrd="0" destOrd="0" presId="urn:microsoft.com/office/officeart/2005/8/layout/lProcess1"/>
    <dgm:cxn modelId="{9C3AA346-1183-0542-8001-97A95817BA6E}" type="presParOf" srcId="{81EABA86-F0FF-414D-9CDA-92362C89D9CC}" destId="{30A9FB6E-42E3-8642-A986-532880AAB169}" srcOrd="1" destOrd="0" presId="urn:microsoft.com/office/officeart/2005/8/layout/lProcess1"/>
    <dgm:cxn modelId="{CF436A53-3B0E-E947-A58D-E7AF1B51148A}" type="presParOf" srcId="{81EABA86-F0FF-414D-9CDA-92362C89D9CC}" destId="{744B855B-666B-314C-BDC7-D7F93ECB4976}" srcOrd="2" destOrd="0" presId="urn:microsoft.com/office/officeart/2005/8/layout/lProcess1"/>
    <dgm:cxn modelId="{C0C3B022-35A3-C540-A266-ADE9BEAB177C}" type="presParOf" srcId="{81EABA86-F0FF-414D-9CDA-92362C89D9CC}" destId="{3A82FF9E-2357-3E45-BC01-0588BF829A0E}" srcOrd="3" destOrd="0" presId="urn:microsoft.com/office/officeart/2005/8/layout/lProcess1"/>
    <dgm:cxn modelId="{7BF9980F-137B-EF42-B3DC-7247919D68B9}" type="presParOf" srcId="{81EABA86-F0FF-414D-9CDA-92362C89D9CC}" destId="{5ED7C5E0-9420-4445-8F7B-F4BA969E106D}"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38A023-A5F4-4C49-A8B3-F405383C03E8}"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45E60AA2-BB08-4046-A48A-0D7C90DA1C1C}">
      <dgm:prSet/>
      <dgm:spPr>
        <a:solidFill>
          <a:srgbClr val="0B2036"/>
        </a:solidFill>
        <a:ln>
          <a:solidFill>
            <a:schemeClr val="bg1"/>
          </a:solidFill>
        </a:ln>
      </dgm:spPr>
      <dgm:t>
        <a:bodyPr/>
        <a:lstStyle/>
        <a:p>
          <a:r>
            <a:rPr lang="en-AU" b="0" i="0" dirty="0"/>
            <a:t>Set up field designs.</a:t>
          </a:r>
          <a:endParaRPr lang="en-AU" dirty="0"/>
        </a:p>
      </dgm:t>
    </dgm:pt>
    <dgm:pt modelId="{77E52D87-2902-BB49-AB10-D62BD59D955A}" type="parTrans" cxnId="{1BC07408-8E46-E843-B4F8-63716341E887}">
      <dgm:prSet/>
      <dgm:spPr/>
      <dgm:t>
        <a:bodyPr/>
        <a:lstStyle/>
        <a:p>
          <a:endParaRPr lang="en-GB"/>
        </a:p>
      </dgm:t>
    </dgm:pt>
    <dgm:pt modelId="{F4AFBE39-A503-5548-AC7E-839E60506A85}" type="sibTrans" cxnId="{1BC07408-8E46-E843-B4F8-63716341E887}">
      <dgm:prSet/>
      <dgm:spPr>
        <a:solidFill>
          <a:srgbClr val="E5117E">
            <a:alpha val="90000"/>
          </a:srgbClr>
        </a:solidFill>
      </dgm:spPr>
      <dgm:t>
        <a:bodyPr/>
        <a:lstStyle/>
        <a:p>
          <a:endParaRPr lang="en-GB"/>
        </a:p>
      </dgm:t>
    </dgm:pt>
    <dgm:pt modelId="{240FBB7A-47FC-EA48-84C8-A2485549A215}">
      <dgm:prSet/>
      <dgm:spPr>
        <a:solidFill>
          <a:srgbClr val="0B2036"/>
        </a:solidFill>
        <a:ln>
          <a:solidFill>
            <a:schemeClr val="bg1"/>
          </a:solidFill>
        </a:ln>
      </dgm:spPr>
      <dgm:t>
        <a:bodyPr/>
        <a:lstStyle/>
        <a:p>
          <a:r>
            <a:rPr lang="en-AU" b="0" i="0" dirty="0"/>
            <a:t>Construct the model-based laboratory design for the </a:t>
          </a:r>
          <a:r>
            <a:rPr lang="en-AU" b="1" i="1" dirty="0"/>
            <a:t>Gold Standard.</a:t>
          </a:r>
          <a:endParaRPr lang="en-AU" dirty="0"/>
        </a:p>
      </dgm:t>
    </dgm:pt>
    <dgm:pt modelId="{5FB35CA3-3638-604D-A656-BE54BACC21A1}" type="parTrans" cxnId="{1DC86232-17E8-B04D-9E93-C7BD80ED4283}">
      <dgm:prSet/>
      <dgm:spPr/>
      <dgm:t>
        <a:bodyPr/>
        <a:lstStyle/>
        <a:p>
          <a:endParaRPr lang="en-GB"/>
        </a:p>
      </dgm:t>
    </dgm:pt>
    <dgm:pt modelId="{028DC627-CD37-A248-BBE0-34817AB1D81B}" type="sibTrans" cxnId="{1DC86232-17E8-B04D-9E93-C7BD80ED4283}">
      <dgm:prSet/>
      <dgm:spPr>
        <a:solidFill>
          <a:srgbClr val="E5117E">
            <a:alpha val="90000"/>
          </a:srgbClr>
        </a:solidFill>
      </dgm:spPr>
      <dgm:t>
        <a:bodyPr/>
        <a:lstStyle/>
        <a:p>
          <a:endParaRPr lang="en-GB"/>
        </a:p>
      </dgm:t>
    </dgm:pt>
    <dgm:pt modelId="{3FA7F7BA-295D-CD4F-AB59-1363F07F35EF}">
      <dgm:prSet/>
      <dgm:spPr>
        <a:solidFill>
          <a:srgbClr val="0B2036"/>
        </a:solidFill>
        <a:ln>
          <a:solidFill>
            <a:schemeClr val="bg1"/>
          </a:solidFill>
        </a:ln>
      </dgm:spPr>
      <dgm:t>
        <a:bodyPr/>
        <a:lstStyle/>
        <a:p>
          <a:r>
            <a:rPr lang="en-AU" b="0" i="0" dirty="0"/>
            <a:t>Generate full data vector based on the models detailed in the </a:t>
          </a:r>
          <a:r>
            <a:rPr lang="en-AU" b="1" i="1" dirty="0"/>
            <a:t>Design Tableau</a:t>
          </a:r>
          <a:r>
            <a:rPr lang="en-AU" b="0" i="0" dirty="0"/>
            <a:t>.</a:t>
          </a:r>
          <a:endParaRPr lang="en-AU" dirty="0"/>
        </a:p>
      </dgm:t>
    </dgm:pt>
    <dgm:pt modelId="{2CB1ED2D-EC8F-0E44-B1CA-007D2DAE1327}" type="parTrans" cxnId="{18830143-BCBC-9C4E-BA83-006EAF9153BD}">
      <dgm:prSet/>
      <dgm:spPr/>
      <dgm:t>
        <a:bodyPr/>
        <a:lstStyle/>
        <a:p>
          <a:endParaRPr lang="en-GB"/>
        </a:p>
      </dgm:t>
    </dgm:pt>
    <dgm:pt modelId="{72AD365B-EB43-8F4C-A86B-659B00C8D85B}" type="sibTrans" cxnId="{18830143-BCBC-9C4E-BA83-006EAF9153BD}">
      <dgm:prSet/>
      <dgm:spPr>
        <a:solidFill>
          <a:srgbClr val="E5117E">
            <a:alpha val="90000"/>
          </a:srgbClr>
        </a:solidFill>
      </dgm:spPr>
      <dgm:t>
        <a:bodyPr/>
        <a:lstStyle/>
        <a:p>
          <a:endParaRPr lang="en-GB"/>
        </a:p>
      </dgm:t>
    </dgm:pt>
    <dgm:pt modelId="{CA4100C0-024D-9D4B-9D4A-AF7CBE494BB1}">
      <dgm:prSet/>
      <dgm:spPr>
        <a:solidFill>
          <a:srgbClr val="0B2036"/>
        </a:solidFill>
        <a:ln>
          <a:solidFill>
            <a:schemeClr val="bg1"/>
          </a:solidFill>
        </a:ln>
      </dgm:spPr>
      <dgm:t>
        <a:bodyPr/>
        <a:lstStyle/>
        <a:p>
          <a:r>
            <a:rPr lang="en-AU" b="0" i="0" dirty="0"/>
            <a:t>Compare correlations of the Composite and Single Field Plot methods against the Gold Standard </a:t>
          </a:r>
          <a:r>
            <a:rPr lang="en-AU" b="1" i="0" dirty="0"/>
            <a:t>nested within simulations. </a:t>
          </a:r>
          <a:endParaRPr lang="en-AU" b="1" dirty="0"/>
        </a:p>
      </dgm:t>
    </dgm:pt>
    <dgm:pt modelId="{CCA0EB6D-000D-E04B-88BE-16389630F850}" type="parTrans" cxnId="{B89DED3A-0B56-E24D-9B72-E3BC4CC84360}">
      <dgm:prSet/>
      <dgm:spPr/>
      <dgm:t>
        <a:bodyPr/>
        <a:lstStyle/>
        <a:p>
          <a:endParaRPr lang="en-GB"/>
        </a:p>
      </dgm:t>
    </dgm:pt>
    <dgm:pt modelId="{00E97F22-D536-A945-82EF-061B38768E72}" type="sibTrans" cxnId="{B89DED3A-0B56-E24D-9B72-E3BC4CC84360}">
      <dgm:prSet/>
      <dgm:spPr/>
      <dgm:t>
        <a:bodyPr/>
        <a:lstStyle/>
        <a:p>
          <a:endParaRPr lang="en-GB"/>
        </a:p>
      </dgm:t>
    </dgm:pt>
    <dgm:pt modelId="{E1D45933-3E00-7848-81BD-B3B4D7E9E491}">
      <dgm:prSet/>
      <dgm:spPr/>
      <dgm:t>
        <a:bodyPr/>
        <a:lstStyle/>
        <a:p>
          <a:r>
            <a:rPr lang="en-AU" b="0" i="0" dirty="0"/>
            <a:t>Variance components are from the k-means clusters. </a:t>
          </a:r>
          <a:endParaRPr lang="en-GB" dirty="0"/>
        </a:p>
      </dgm:t>
    </dgm:pt>
    <dgm:pt modelId="{39E5444D-7C4E-3246-B628-62B7325DB161}" type="parTrans" cxnId="{367CB8A2-DDC8-114D-9025-88CC780FD6A5}">
      <dgm:prSet/>
      <dgm:spPr/>
      <dgm:t>
        <a:bodyPr/>
        <a:lstStyle/>
        <a:p>
          <a:endParaRPr lang="en-GB"/>
        </a:p>
      </dgm:t>
    </dgm:pt>
    <dgm:pt modelId="{97CB035A-BED4-704E-9D5A-4DF21C50BD57}" type="sibTrans" cxnId="{367CB8A2-DDC8-114D-9025-88CC780FD6A5}">
      <dgm:prSet/>
      <dgm:spPr/>
      <dgm:t>
        <a:bodyPr/>
        <a:lstStyle/>
        <a:p>
          <a:endParaRPr lang="en-GB"/>
        </a:p>
      </dgm:t>
    </dgm:pt>
    <dgm:pt modelId="{F1B7ADA2-A899-7941-BBF5-0080FB2101BF}">
      <dgm:prSet/>
      <dgm:spPr/>
      <dgm:t>
        <a:bodyPr/>
        <a:lstStyle/>
        <a:p>
          <a:r>
            <a:rPr lang="en-AU" b="0" i="0" dirty="0"/>
            <a:t>ODW() (see Butler &amp; Cullis, 2023).</a:t>
          </a:r>
          <a:endParaRPr lang="en-GB" dirty="0"/>
        </a:p>
      </dgm:t>
    </dgm:pt>
    <dgm:pt modelId="{3ACEB4AE-4785-A54E-AC2E-0A267B784ABC}" type="sibTrans" cxnId="{560BD6E1-E5F0-8348-9644-6B2625E49130}">
      <dgm:prSet/>
      <dgm:spPr/>
      <dgm:t>
        <a:bodyPr/>
        <a:lstStyle/>
        <a:p>
          <a:endParaRPr lang="en-GB"/>
        </a:p>
      </dgm:t>
    </dgm:pt>
    <dgm:pt modelId="{0FCB8E8B-6A18-BD4C-9669-8DA84C2D144E}" type="parTrans" cxnId="{560BD6E1-E5F0-8348-9644-6B2625E49130}">
      <dgm:prSet/>
      <dgm:spPr/>
      <dgm:t>
        <a:bodyPr/>
        <a:lstStyle/>
        <a:p>
          <a:endParaRPr lang="en-GB"/>
        </a:p>
      </dgm:t>
    </dgm:pt>
    <dgm:pt modelId="{53C459A3-5DAF-CB48-AC2A-65723627C07D}">
      <dgm:prSet/>
      <dgm:spPr/>
      <dgm:t>
        <a:bodyPr/>
        <a:lstStyle/>
        <a:p>
          <a:r>
            <a:rPr lang="en-AU" b="0" i="0" dirty="0"/>
            <a:t>RCBD &amp; </a:t>
          </a:r>
          <a:r>
            <a:rPr lang="en-AU" b="0" i="1" dirty="0"/>
            <a:t>p</a:t>
          </a:r>
          <a:r>
            <a:rPr lang="en-AU" b="0" i="0" dirty="0"/>
            <a:t>-rep.</a:t>
          </a:r>
          <a:endParaRPr lang="en-GB" dirty="0"/>
        </a:p>
      </dgm:t>
    </dgm:pt>
    <dgm:pt modelId="{96737808-A9B2-9B4B-8221-1C7196C627D9}" type="parTrans" cxnId="{C971BC9B-70ED-344E-8B75-42240E68AB43}">
      <dgm:prSet/>
      <dgm:spPr/>
      <dgm:t>
        <a:bodyPr/>
        <a:lstStyle/>
        <a:p>
          <a:endParaRPr lang="en-GB"/>
        </a:p>
      </dgm:t>
    </dgm:pt>
    <dgm:pt modelId="{C60BA868-235C-4441-BF18-1CF216AC81E8}" type="sibTrans" cxnId="{C971BC9B-70ED-344E-8B75-42240E68AB43}">
      <dgm:prSet/>
      <dgm:spPr/>
      <dgm:t>
        <a:bodyPr/>
        <a:lstStyle/>
        <a:p>
          <a:endParaRPr lang="en-GB"/>
        </a:p>
      </dgm:t>
    </dgm:pt>
    <dgm:pt modelId="{89E2BE6C-E857-534C-8260-C6A3F2046D07}" type="pres">
      <dgm:prSet presAssocID="{0838A023-A5F4-4C49-A8B3-F405383C03E8}" presName="outerComposite" presStyleCnt="0">
        <dgm:presLayoutVars>
          <dgm:chMax val="5"/>
          <dgm:dir/>
          <dgm:resizeHandles val="exact"/>
        </dgm:presLayoutVars>
      </dgm:prSet>
      <dgm:spPr/>
    </dgm:pt>
    <dgm:pt modelId="{F8F1182E-8781-A64E-955C-BD3951960582}" type="pres">
      <dgm:prSet presAssocID="{0838A023-A5F4-4C49-A8B3-F405383C03E8}" presName="dummyMaxCanvas" presStyleCnt="0">
        <dgm:presLayoutVars/>
      </dgm:prSet>
      <dgm:spPr/>
    </dgm:pt>
    <dgm:pt modelId="{405AC95B-2827-8646-8589-827FDC0CD352}" type="pres">
      <dgm:prSet presAssocID="{0838A023-A5F4-4C49-A8B3-F405383C03E8}" presName="FourNodes_1" presStyleLbl="node1" presStyleIdx="0" presStyleCnt="4" custScaleX="103484">
        <dgm:presLayoutVars>
          <dgm:bulletEnabled val="1"/>
        </dgm:presLayoutVars>
      </dgm:prSet>
      <dgm:spPr/>
    </dgm:pt>
    <dgm:pt modelId="{7A1DDCBA-9AB9-4449-B468-90B559D34891}" type="pres">
      <dgm:prSet presAssocID="{0838A023-A5F4-4C49-A8B3-F405383C03E8}" presName="FourNodes_2" presStyleLbl="node1" presStyleIdx="1" presStyleCnt="4" custScaleX="106355">
        <dgm:presLayoutVars>
          <dgm:bulletEnabled val="1"/>
        </dgm:presLayoutVars>
      </dgm:prSet>
      <dgm:spPr/>
    </dgm:pt>
    <dgm:pt modelId="{C736A2EA-2330-5940-9FD4-AD8DD3ECA8DE}" type="pres">
      <dgm:prSet presAssocID="{0838A023-A5F4-4C49-A8B3-F405383C03E8}" presName="FourNodes_3" presStyleLbl="node1" presStyleIdx="2" presStyleCnt="4" custScaleX="104463">
        <dgm:presLayoutVars>
          <dgm:bulletEnabled val="1"/>
        </dgm:presLayoutVars>
      </dgm:prSet>
      <dgm:spPr/>
    </dgm:pt>
    <dgm:pt modelId="{72E471D4-79EE-C642-AABB-6B58877A4F17}" type="pres">
      <dgm:prSet presAssocID="{0838A023-A5F4-4C49-A8B3-F405383C03E8}" presName="FourNodes_4" presStyleLbl="node1" presStyleIdx="3" presStyleCnt="4">
        <dgm:presLayoutVars>
          <dgm:bulletEnabled val="1"/>
        </dgm:presLayoutVars>
      </dgm:prSet>
      <dgm:spPr/>
    </dgm:pt>
    <dgm:pt modelId="{9A797098-D6D0-8745-9DFC-50C87E9AB564}" type="pres">
      <dgm:prSet presAssocID="{0838A023-A5F4-4C49-A8B3-F405383C03E8}" presName="FourConn_1-2" presStyleLbl="fgAccFollowNode1" presStyleIdx="0" presStyleCnt="3">
        <dgm:presLayoutVars>
          <dgm:bulletEnabled val="1"/>
        </dgm:presLayoutVars>
      </dgm:prSet>
      <dgm:spPr/>
    </dgm:pt>
    <dgm:pt modelId="{F96927A6-03A2-B24C-9D85-BB9310DFDE70}" type="pres">
      <dgm:prSet presAssocID="{0838A023-A5F4-4C49-A8B3-F405383C03E8}" presName="FourConn_2-3" presStyleLbl="fgAccFollowNode1" presStyleIdx="1" presStyleCnt="3">
        <dgm:presLayoutVars>
          <dgm:bulletEnabled val="1"/>
        </dgm:presLayoutVars>
      </dgm:prSet>
      <dgm:spPr/>
    </dgm:pt>
    <dgm:pt modelId="{E2026AE8-388A-1E46-A1C5-42F0DBD5AE9F}" type="pres">
      <dgm:prSet presAssocID="{0838A023-A5F4-4C49-A8B3-F405383C03E8}" presName="FourConn_3-4" presStyleLbl="fgAccFollowNode1" presStyleIdx="2" presStyleCnt="3">
        <dgm:presLayoutVars>
          <dgm:bulletEnabled val="1"/>
        </dgm:presLayoutVars>
      </dgm:prSet>
      <dgm:spPr/>
    </dgm:pt>
    <dgm:pt modelId="{2C86FB5E-ECF2-AF4F-8A66-6F7C06E3023A}" type="pres">
      <dgm:prSet presAssocID="{0838A023-A5F4-4C49-A8B3-F405383C03E8}" presName="FourNodes_1_text" presStyleLbl="node1" presStyleIdx="3" presStyleCnt="4">
        <dgm:presLayoutVars>
          <dgm:bulletEnabled val="1"/>
        </dgm:presLayoutVars>
      </dgm:prSet>
      <dgm:spPr/>
    </dgm:pt>
    <dgm:pt modelId="{466E3D76-613A-364F-9B05-D35CC8B636EB}" type="pres">
      <dgm:prSet presAssocID="{0838A023-A5F4-4C49-A8B3-F405383C03E8}" presName="FourNodes_2_text" presStyleLbl="node1" presStyleIdx="3" presStyleCnt="4">
        <dgm:presLayoutVars>
          <dgm:bulletEnabled val="1"/>
        </dgm:presLayoutVars>
      </dgm:prSet>
      <dgm:spPr/>
    </dgm:pt>
    <dgm:pt modelId="{026F4A52-DC0F-8444-8397-F75A729166BB}" type="pres">
      <dgm:prSet presAssocID="{0838A023-A5F4-4C49-A8B3-F405383C03E8}" presName="FourNodes_3_text" presStyleLbl="node1" presStyleIdx="3" presStyleCnt="4">
        <dgm:presLayoutVars>
          <dgm:bulletEnabled val="1"/>
        </dgm:presLayoutVars>
      </dgm:prSet>
      <dgm:spPr/>
    </dgm:pt>
    <dgm:pt modelId="{E61017F9-0BC4-0A47-B673-62BDAE75BCBE}" type="pres">
      <dgm:prSet presAssocID="{0838A023-A5F4-4C49-A8B3-F405383C03E8}" presName="FourNodes_4_text" presStyleLbl="node1" presStyleIdx="3" presStyleCnt="4">
        <dgm:presLayoutVars>
          <dgm:bulletEnabled val="1"/>
        </dgm:presLayoutVars>
      </dgm:prSet>
      <dgm:spPr/>
    </dgm:pt>
  </dgm:ptLst>
  <dgm:cxnLst>
    <dgm:cxn modelId="{A186D800-0D50-E943-9930-729DC1C13F2B}" type="presOf" srcId="{E1D45933-3E00-7848-81BD-B3B4D7E9E491}" destId="{026F4A52-DC0F-8444-8397-F75A729166BB}" srcOrd="1" destOrd="1" presId="urn:microsoft.com/office/officeart/2005/8/layout/vProcess5"/>
    <dgm:cxn modelId="{A44E8107-3CE8-5840-9FB5-EAE19D029778}" type="presOf" srcId="{53C459A3-5DAF-CB48-AC2A-65723627C07D}" destId="{2C86FB5E-ECF2-AF4F-8A66-6F7C06E3023A}" srcOrd="1" destOrd="1" presId="urn:microsoft.com/office/officeart/2005/8/layout/vProcess5"/>
    <dgm:cxn modelId="{1BC07408-8E46-E843-B4F8-63716341E887}" srcId="{0838A023-A5F4-4C49-A8B3-F405383C03E8}" destId="{45E60AA2-BB08-4046-A48A-0D7C90DA1C1C}" srcOrd="0" destOrd="0" parTransId="{77E52D87-2902-BB49-AB10-D62BD59D955A}" sibTransId="{F4AFBE39-A503-5548-AC7E-839E60506A85}"/>
    <dgm:cxn modelId="{2D4B9C22-EDF1-6B4C-A2B6-8C101486AED2}" type="presOf" srcId="{E1D45933-3E00-7848-81BD-B3B4D7E9E491}" destId="{C736A2EA-2330-5940-9FD4-AD8DD3ECA8DE}" srcOrd="0" destOrd="1" presId="urn:microsoft.com/office/officeart/2005/8/layout/vProcess5"/>
    <dgm:cxn modelId="{FB7F2525-87E2-B542-8E76-5CEFFB74BF5C}" type="presOf" srcId="{CA4100C0-024D-9D4B-9D4A-AF7CBE494BB1}" destId="{72E471D4-79EE-C642-AABB-6B58877A4F17}" srcOrd="0" destOrd="0" presId="urn:microsoft.com/office/officeart/2005/8/layout/vProcess5"/>
    <dgm:cxn modelId="{288B7325-170B-9442-B4FA-C7EE3A7DCCAA}" type="presOf" srcId="{72AD365B-EB43-8F4C-A86B-659B00C8D85B}" destId="{E2026AE8-388A-1E46-A1C5-42F0DBD5AE9F}" srcOrd="0" destOrd="0" presId="urn:microsoft.com/office/officeart/2005/8/layout/vProcess5"/>
    <dgm:cxn modelId="{1DC86232-17E8-B04D-9E93-C7BD80ED4283}" srcId="{0838A023-A5F4-4C49-A8B3-F405383C03E8}" destId="{240FBB7A-47FC-EA48-84C8-A2485549A215}" srcOrd="1" destOrd="0" parTransId="{5FB35CA3-3638-604D-A656-BE54BACC21A1}" sibTransId="{028DC627-CD37-A248-BBE0-34817AB1D81B}"/>
    <dgm:cxn modelId="{4469B632-7417-BC41-A535-433922453898}" type="presOf" srcId="{F1B7ADA2-A899-7941-BBF5-0080FB2101BF}" destId="{466E3D76-613A-364F-9B05-D35CC8B636EB}" srcOrd="1" destOrd="1" presId="urn:microsoft.com/office/officeart/2005/8/layout/vProcess5"/>
    <dgm:cxn modelId="{AB59D532-9755-594D-AADA-F804B75562E6}" type="presOf" srcId="{028DC627-CD37-A248-BBE0-34817AB1D81B}" destId="{F96927A6-03A2-B24C-9D85-BB9310DFDE70}" srcOrd="0" destOrd="0" presId="urn:microsoft.com/office/officeart/2005/8/layout/vProcess5"/>
    <dgm:cxn modelId="{8B924D33-26BC-754D-B5CD-8BEAB2BAA03B}" type="presOf" srcId="{53C459A3-5DAF-CB48-AC2A-65723627C07D}" destId="{405AC95B-2827-8646-8589-827FDC0CD352}" srcOrd="0" destOrd="1" presId="urn:microsoft.com/office/officeart/2005/8/layout/vProcess5"/>
    <dgm:cxn modelId="{3516DF34-EFF3-3349-8E48-C6B2F0348ADD}" type="presOf" srcId="{0838A023-A5F4-4C49-A8B3-F405383C03E8}" destId="{89E2BE6C-E857-534C-8260-C6A3F2046D07}" srcOrd="0" destOrd="0" presId="urn:microsoft.com/office/officeart/2005/8/layout/vProcess5"/>
    <dgm:cxn modelId="{B89DED3A-0B56-E24D-9B72-E3BC4CC84360}" srcId="{0838A023-A5F4-4C49-A8B3-F405383C03E8}" destId="{CA4100C0-024D-9D4B-9D4A-AF7CBE494BB1}" srcOrd="3" destOrd="0" parTransId="{CCA0EB6D-000D-E04B-88BE-16389630F850}" sibTransId="{00E97F22-D536-A945-82EF-061B38768E72}"/>
    <dgm:cxn modelId="{18830143-BCBC-9C4E-BA83-006EAF9153BD}" srcId="{0838A023-A5F4-4C49-A8B3-F405383C03E8}" destId="{3FA7F7BA-295D-CD4F-AB59-1363F07F35EF}" srcOrd="2" destOrd="0" parTransId="{2CB1ED2D-EC8F-0E44-B1CA-007D2DAE1327}" sibTransId="{72AD365B-EB43-8F4C-A86B-659B00C8D85B}"/>
    <dgm:cxn modelId="{7457B35A-3BA1-5144-8D55-FF951B1C9F5E}" type="presOf" srcId="{45E60AA2-BB08-4046-A48A-0D7C90DA1C1C}" destId="{2C86FB5E-ECF2-AF4F-8A66-6F7C06E3023A}" srcOrd="1" destOrd="0" presId="urn:microsoft.com/office/officeart/2005/8/layout/vProcess5"/>
    <dgm:cxn modelId="{55257066-58C2-8D4F-8400-35B0052AA51E}" type="presOf" srcId="{240FBB7A-47FC-EA48-84C8-A2485549A215}" destId="{466E3D76-613A-364F-9B05-D35CC8B636EB}" srcOrd="1" destOrd="0" presId="urn:microsoft.com/office/officeart/2005/8/layout/vProcess5"/>
    <dgm:cxn modelId="{7BE21D72-4DB7-9948-9CA9-D71AADCAAD45}" type="presOf" srcId="{CA4100C0-024D-9D4B-9D4A-AF7CBE494BB1}" destId="{E61017F9-0BC4-0A47-B673-62BDAE75BCBE}" srcOrd="1" destOrd="0" presId="urn:microsoft.com/office/officeart/2005/8/layout/vProcess5"/>
    <dgm:cxn modelId="{14237192-2B89-934A-8899-3864EC5DDE39}" type="presOf" srcId="{240FBB7A-47FC-EA48-84C8-A2485549A215}" destId="{7A1DDCBA-9AB9-4449-B468-90B559D34891}" srcOrd="0" destOrd="0" presId="urn:microsoft.com/office/officeart/2005/8/layout/vProcess5"/>
    <dgm:cxn modelId="{9E942299-757A-6A4B-BAA2-20C73BDB3529}" type="presOf" srcId="{F4AFBE39-A503-5548-AC7E-839E60506A85}" destId="{9A797098-D6D0-8745-9DFC-50C87E9AB564}" srcOrd="0" destOrd="0" presId="urn:microsoft.com/office/officeart/2005/8/layout/vProcess5"/>
    <dgm:cxn modelId="{C971BC9B-70ED-344E-8B75-42240E68AB43}" srcId="{45E60AA2-BB08-4046-A48A-0D7C90DA1C1C}" destId="{53C459A3-5DAF-CB48-AC2A-65723627C07D}" srcOrd="0" destOrd="0" parTransId="{96737808-A9B2-9B4B-8221-1C7196C627D9}" sibTransId="{C60BA868-235C-4441-BF18-1CF216AC81E8}"/>
    <dgm:cxn modelId="{367CB8A2-DDC8-114D-9025-88CC780FD6A5}" srcId="{3FA7F7BA-295D-CD4F-AB59-1363F07F35EF}" destId="{E1D45933-3E00-7848-81BD-B3B4D7E9E491}" srcOrd="0" destOrd="0" parTransId="{39E5444D-7C4E-3246-B628-62B7325DB161}" sibTransId="{97CB035A-BED4-704E-9D5A-4DF21C50BD57}"/>
    <dgm:cxn modelId="{A6F442B5-36A1-F74E-8C6F-543750315DB6}" type="presOf" srcId="{F1B7ADA2-A899-7941-BBF5-0080FB2101BF}" destId="{7A1DDCBA-9AB9-4449-B468-90B559D34891}" srcOrd="0" destOrd="1" presId="urn:microsoft.com/office/officeart/2005/8/layout/vProcess5"/>
    <dgm:cxn modelId="{264855DE-8866-D54D-B047-9B0C02C3C70F}" type="presOf" srcId="{3FA7F7BA-295D-CD4F-AB59-1363F07F35EF}" destId="{026F4A52-DC0F-8444-8397-F75A729166BB}" srcOrd="1" destOrd="0" presId="urn:microsoft.com/office/officeart/2005/8/layout/vProcess5"/>
    <dgm:cxn modelId="{A07D65E0-C2FF-6849-A159-013CBB08654D}" type="presOf" srcId="{3FA7F7BA-295D-CD4F-AB59-1363F07F35EF}" destId="{C736A2EA-2330-5940-9FD4-AD8DD3ECA8DE}" srcOrd="0" destOrd="0" presId="urn:microsoft.com/office/officeart/2005/8/layout/vProcess5"/>
    <dgm:cxn modelId="{560BD6E1-E5F0-8348-9644-6B2625E49130}" srcId="{240FBB7A-47FC-EA48-84C8-A2485549A215}" destId="{F1B7ADA2-A899-7941-BBF5-0080FB2101BF}" srcOrd="0" destOrd="0" parTransId="{0FCB8E8B-6A18-BD4C-9669-8DA84C2D144E}" sibTransId="{3ACEB4AE-4785-A54E-AC2E-0A267B784ABC}"/>
    <dgm:cxn modelId="{93417DF7-A796-5945-BCBB-0A2940C868AA}" type="presOf" srcId="{45E60AA2-BB08-4046-A48A-0D7C90DA1C1C}" destId="{405AC95B-2827-8646-8589-827FDC0CD352}" srcOrd="0" destOrd="0" presId="urn:microsoft.com/office/officeart/2005/8/layout/vProcess5"/>
    <dgm:cxn modelId="{4A631FF2-8D1E-9946-B8B5-CBE3776A4449}" type="presParOf" srcId="{89E2BE6C-E857-534C-8260-C6A3F2046D07}" destId="{F8F1182E-8781-A64E-955C-BD3951960582}" srcOrd="0" destOrd="0" presId="urn:microsoft.com/office/officeart/2005/8/layout/vProcess5"/>
    <dgm:cxn modelId="{E9A61AF4-D0EC-5842-8E3F-3C154EA57834}" type="presParOf" srcId="{89E2BE6C-E857-534C-8260-C6A3F2046D07}" destId="{405AC95B-2827-8646-8589-827FDC0CD352}" srcOrd="1" destOrd="0" presId="urn:microsoft.com/office/officeart/2005/8/layout/vProcess5"/>
    <dgm:cxn modelId="{82F67D10-4F91-4F43-85FC-D0EC568956D6}" type="presParOf" srcId="{89E2BE6C-E857-534C-8260-C6A3F2046D07}" destId="{7A1DDCBA-9AB9-4449-B468-90B559D34891}" srcOrd="2" destOrd="0" presId="urn:microsoft.com/office/officeart/2005/8/layout/vProcess5"/>
    <dgm:cxn modelId="{22123F38-C567-E74C-9A5B-C2051549E31B}" type="presParOf" srcId="{89E2BE6C-E857-534C-8260-C6A3F2046D07}" destId="{C736A2EA-2330-5940-9FD4-AD8DD3ECA8DE}" srcOrd="3" destOrd="0" presId="urn:microsoft.com/office/officeart/2005/8/layout/vProcess5"/>
    <dgm:cxn modelId="{21B1972F-5CAC-6A48-B5FB-4DB197980D6C}" type="presParOf" srcId="{89E2BE6C-E857-534C-8260-C6A3F2046D07}" destId="{72E471D4-79EE-C642-AABB-6B58877A4F17}" srcOrd="4" destOrd="0" presId="urn:microsoft.com/office/officeart/2005/8/layout/vProcess5"/>
    <dgm:cxn modelId="{6E758E40-BC41-B142-9451-A77EF53E7305}" type="presParOf" srcId="{89E2BE6C-E857-534C-8260-C6A3F2046D07}" destId="{9A797098-D6D0-8745-9DFC-50C87E9AB564}" srcOrd="5" destOrd="0" presId="urn:microsoft.com/office/officeart/2005/8/layout/vProcess5"/>
    <dgm:cxn modelId="{4048DE29-EE58-414D-8573-966EDD780B18}" type="presParOf" srcId="{89E2BE6C-E857-534C-8260-C6A3F2046D07}" destId="{F96927A6-03A2-B24C-9D85-BB9310DFDE70}" srcOrd="6" destOrd="0" presId="urn:microsoft.com/office/officeart/2005/8/layout/vProcess5"/>
    <dgm:cxn modelId="{FAE7B686-310B-D447-9EA3-15E2F6E3FCA0}" type="presParOf" srcId="{89E2BE6C-E857-534C-8260-C6A3F2046D07}" destId="{E2026AE8-388A-1E46-A1C5-42F0DBD5AE9F}" srcOrd="7" destOrd="0" presId="urn:microsoft.com/office/officeart/2005/8/layout/vProcess5"/>
    <dgm:cxn modelId="{F56D5256-D015-BF47-828A-0993E26957DD}" type="presParOf" srcId="{89E2BE6C-E857-534C-8260-C6A3F2046D07}" destId="{2C86FB5E-ECF2-AF4F-8A66-6F7C06E3023A}" srcOrd="8" destOrd="0" presId="urn:microsoft.com/office/officeart/2005/8/layout/vProcess5"/>
    <dgm:cxn modelId="{64091B77-B6C9-5946-996D-B3AA38FDA605}" type="presParOf" srcId="{89E2BE6C-E857-534C-8260-C6A3F2046D07}" destId="{466E3D76-613A-364F-9B05-D35CC8B636EB}" srcOrd="9" destOrd="0" presId="urn:microsoft.com/office/officeart/2005/8/layout/vProcess5"/>
    <dgm:cxn modelId="{3D95A69E-629A-1045-9468-1607E8D57144}" type="presParOf" srcId="{89E2BE6C-E857-534C-8260-C6A3F2046D07}" destId="{026F4A52-DC0F-8444-8397-F75A729166BB}" srcOrd="10" destOrd="0" presId="urn:microsoft.com/office/officeart/2005/8/layout/vProcess5"/>
    <dgm:cxn modelId="{14AB39B1-1619-0B4B-B15D-411C7C53F068}" type="presParOf" srcId="{89E2BE6C-E857-534C-8260-C6A3F2046D07}" destId="{E61017F9-0BC4-0A47-B673-62BDAE75BCB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8A083-44D5-CF40-A943-288C70943662}">
      <dsp:nvSpPr>
        <dsp:cNvPr id="0" name=""/>
        <dsp:cNvSpPr/>
      </dsp:nvSpPr>
      <dsp:spPr>
        <a:xfrm>
          <a:off x="54" y="526975"/>
          <a:ext cx="1331312" cy="332828"/>
        </a:xfrm>
        <a:prstGeom prst="roundRect">
          <a:avLst>
            <a:gd name="adj" fmla="val 10000"/>
          </a:avLst>
        </a:prstGeom>
        <a:solidFill>
          <a:srgbClr val="0B2036"/>
        </a:solidFill>
        <a:ln w="38100" cap="flat" cmpd="sng" algn="ctr">
          <a:solidFill>
            <a:srgbClr val="E5117E"/>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a:t>Context</a:t>
          </a:r>
          <a:endParaRPr lang="en-GB" sz="1000" kern="1200" dirty="0"/>
        </a:p>
      </dsp:txBody>
      <dsp:txXfrm>
        <a:off x="9802" y="536723"/>
        <a:ext cx="1311816" cy="313332"/>
      </dsp:txXfrm>
    </dsp:sp>
    <dsp:sp modelId="{A416A365-C42F-0247-B32C-541B20BF4ED6}">
      <dsp:nvSpPr>
        <dsp:cNvPr id="0" name=""/>
        <dsp:cNvSpPr/>
      </dsp:nvSpPr>
      <dsp:spPr>
        <a:xfrm>
          <a:off x="1517751" y="526975"/>
          <a:ext cx="1331312" cy="332828"/>
        </a:xfrm>
        <a:prstGeom prst="roundRect">
          <a:avLst>
            <a:gd name="adj" fmla="val 10000"/>
          </a:avLst>
        </a:prstGeom>
        <a:solidFill>
          <a:srgbClr val="0B2036"/>
        </a:solidFill>
        <a:ln w="38100" cap="flat" cmpd="sng" algn="ctr">
          <a:solidFill>
            <a:srgbClr val="E5117E"/>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Motivating Data-set</a:t>
          </a:r>
        </a:p>
      </dsp:txBody>
      <dsp:txXfrm>
        <a:off x="1527499" y="536723"/>
        <a:ext cx="1311816" cy="313332"/>
      </dsp:txXfrm>
    </dsp:sp>
    <dsp:sp modelId="{3DD02303-3A64-114A-9DA6-4B5C853AB8CB}">
      <dsp:nvSpPr>
        <dsp:cNvPr id="0" name=""/>
        <dsp:cNvSpPr/>
      </dsp:nvSpPr>
      <dsp:spPr>
        <a:xfrm rot="5400000">
          <a:off x="2154285" y="888925"/>
          <a:ext cx="58244" cy="58244"/>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CBD5638D-D19D-B94C-859A-F67E769D225B}">
      <dsp:nvSpPr>
        <dsp:cNvPr id="0" name=""/>
        <dsp:cNvSpPr/>
      </dsp:nvSpPr>
      <dsp:spPr>
        <a:xfrm>
          <a:off x="1517751" y="976293"/>
          <a:ext cx="1331312" cy="33282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Multiphase Data</a:t>
          </a:r>
        </a:p>
      </dsp:txBody>
      <dsp:txXfrm>
        <a:off x="1527499" y="986041"/>
        <a:ext cx="1311816" cy="313332"/>
      </dsp:txXfrm>
    </dsp:sp>
    <dsp:sp modelId="{CE70F517-AA7C-B24F-845A-EAF19C69F3B1}">
      <dsp:nvSpPr>
        <dsp:cNvPr id="0" name=""/>
        <dsp:cNvSpPr/>
      </dsp:nvSpPr>
      <dsp:spPr>
        <a:xfrm rot="5400000">
          <a:off x="2154285" y="1338244"/>
          <a:ext cx="58244" cy="58244"/>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B6C1F91E-EE7A-B748-B9FF-FCAB9CBCC026}">
      <dsp:nvSpPr>
        <dsp:cNvPr id="0" name=""/>
        <dsp:cNvSpPr/>
      </dsp:nvSpPr>
      <dsp:spPr>
        <a:xfrm>
          <a:off x="1517751" y="1425611"/>
          <a:ext cx="1331312" cy="33282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Design Sets</a:t>
          </a:r>
        </a:p>
      </dsp:txBody>
      <dsp:txXfrm>
        <a:off x="1527499" y="1435359"/>
        <a:ext cx="1311816" cy="313332"/>
      </dsp:txXfrm>
    </dsp:sp>
    <dsp:sp modelId="{B8614586-C413-1E42-8D55-EEA29670102A}">
      <dsp:nvSpPr>
        <dsp:cNvPr id="0" name=""/>
        <dsp:cNvSpPr/>
      </dsp:nvSpPr>
      <dsp:spPr>
        <a:xfrm>
          <a:off x="3035447" y="526975"/>
          <a:ext cx="1331312" cy="332828"/>
        </a:xfrm>
        <a:prstGeom prst="roundRect">
          <a:avLst>
            <a:gd name="adj" fmla="val 10000"/>
          </a:avLst>
        </a:prstGeom>
        <a:solidFill>
          <a:srgbClr val="0B2036"/>
        </a:solidFill>
        <a:ln w="38100" cap="flat" cmpd="sng" algn="ctr">
          <a:solidFill>
            <a:srgbClr val="E5117E"/>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Estimation of Sources of Variation</a:t>
          </a:r>
        </a:p>
      </dsp:txBody>
      <dsp:txXfrm>
        <a:off x="3045195" y="536723"/>
        <a:ext cx="1311816" cy="313332"/>
      </dsp:txXfrm>
    </dsp:sp>
    <dsp:sp modelId="{2DBA73A5-45EF-B04C-8FCE-09B7457118C1}">
      <dsp:nvSpPr>
        <dsp:cNvPr id="0" name=""/>
        <dsp:cNvSpPr/>
      </dsp:nvSpPr>
      <dsp:spPr>
        <a:xfrm rot="5400000">
          <a:off x="3671981" y="888925"/>
          <a:ext cx="58244" cy="58244"/>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96BACB3A-290A-C04C-BD00-DF2CA7F5245B}">
      <dsp:nvSpPr>
        <dsp:cNvPr id="0" name=""/>
        <dsp:cNvSpPr/>
      </dsp:nvSpPr>
      <dsp:spPr>
        <a:xfrm>
          <a:off x="3035447" y="976293"/>
          <a:ext cx="1331312" cy="33282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Model Formulation via Design Tableau</a:t>
          </a:r>
        </a:p>
      </dsp:txBody>
      <dsp:txXfrm>
        <a:off x="3045195" y="986041"/>
        <a:ext cx="1311816" cy="313332"/>
      </dsp:txXfrm>
    </dsp:sp>
    <dsp:sp modelId="{4BEC77DB-4A99-2741-A509-CCFFE91FB4A4}">
      <dsp:nvSpPr>
        <dsp:cNvPr id="0" name=""/>
        <dsp:cNvSpPr/>
      </dsp:nvSpPr>
      <dsp:spPr>
        <a:xfrm rot="5400000">
          <a:off x="3671981" y="1338244"/>
          <a:ext cx="58244" cy="58244"/>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033EB87E-2C93-554A-A3B5-1C0E26B946ED}">
      <dsp:nvSpPr>
        <dsp:cNvPr id="0" name=""/>
        <dsp:cNvSpPr/>
      </dsp:nvSpPr>
      <dsp:spPr>
        <a:xfrm>
          <a:off x="3035447" y="1425611"/>
          <a:ext cx="1331312" cy="33282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Variance Component Estimates</a:t>
          </a:r>
        </a:p>
      </dsp:txBody>
      <dsp:txXfrm>
        <a:off x="3045195" y="1435359"/>
        <a:ext cx="1311816" cy="313332"/>
      </dsp:txXfrm>
    </dsp:sp>
    <dsp:sp modelId="{FC512051-0F80-8C40-9537-2AAAC53AE1DE}">
      <dsp:nvSpPr>
        <dsp:cNvPr id="0" name=""/>
        <dsp:cNvSpPr/>
      </dsp:nvSpPr>
      <dsp:spPr>
        <a:xfrm rot="5400000">
          <a:off x="3671981" y="1787562"/>
          <a:ext cx="58244" cy="58244"/>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535DFCE4-FAF1-584E-96F0-A2D523BDC149}">
      <dsp:nvSpPr>
        <dsp:cNvPr id="0" name=""/>
        <dsp:cNvSpPr/>
      </dsp:nvSpPr>
      <dsp:spPr>
        <a:xfrm>
          <a:off x="3035447" y="1874929"/>
          <a:ext cx="1331312" cy="33282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K-means Clustering</a:t>
          </a:r>
        </a:p>
      </dsp:txBody>
      <dsp:txXfrm>
        <a:off x="3045195" y="1884677"/>
        <a:ext cx="1311816" cy="313332"/>
      </dsp:txXfrm>
    </dsp:sp>
    <dsp:sp modelId="{45D6C5D1-C192-5742-8D4F-8BC297A5C649}">
      <dsp:nvSpPr>
        <dsp:cNvPr id="0" name=""/>
        <dsp:cNvSpPr/>
      </dsp:nvSpPr>
      <dsp:spPr>
        <a:xfrm>
          <a:off x="4553144" y="526975"/>
          <a:ext cx="1331312" cy="332828"/>
        </a:xfrm>
        <a:prstGeom prst="roundRect">
          <a:avLst>
            <a:gd name="adj" fmla="val 10000"/>
          </a:avLst>
        </a:prstGeom>
        <a:solidFill>
          <a:srgbClr val="0B2036"/>
        </a:solidFill>
        <a:ln w="38100" cap="flat" cmpd="sng" algn="ctr">
          <a:solidFill>
            <a:srgbClr val="E5117E"/>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Simulation Experiment</a:t>
          </a:r>
        </a:p>
      </dsp:txBody>
      <dsp:txXfrm>
        <a:off x="4562892" y="536723"/>
        <a:ext cx="1311816" cy="313332"/>
      </dsp:txXfrm>
    </dsp:sp>
    <dsp:sp modelId="{30A9FB6E-42E3-8642-A986-532880AAB169}">
      <dsp:nvSpPr>
        <dsp:cNvPr id="0" name=""/>
        <dsp:cNvSpPr/>
      </dsp:nvSpPr>
      <dsp:spPr>
        <a:xfrm rot="5400000">
          <a:off x="5189678" y="888925"/>
          <a:ext cx="58244" cy="58244"/>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744B855B-666B-314C-BDC7-D7F93ECB4976}">
      <dsp:nvSpPr>
        <dsp:cNvPr id="0" name=""/>
        <dsp:cNvSpPr/>
      </dsp:nvSpPr>
      <dsp:spPr>
        <a:xfrm>
          <a:off x="4553144" y="976293"/>
          <a:ext cx="1331312" cy="33282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Aims and Structure of Experiment</a:t>
          </a:r>
        </a:p>
      </dsp:txBody>
      <dsp:txXfrm>
        <a:off x="4562892" y="986041"/>
        <a:ext cx="1311816" cy="313332"/>
      </dsp:txXfrm>
    </dsp:sp>
    <dsp:sp modelId="{3A82FF9E-2357-3E45-BC01-0588BF829A0E}">
      <dsp:nvSpPr>
        <dsp:cNvPr id="0" name=""/>
        <dsp:cNvSpPr/>
      </dsp:nvSpPr>
      <dsp:spPr>
        <a:xfrm rot="5400000">
          <a:off x="5189678" y="1338244"/>
          <a:ext cx="58244" cy="58244"/>
        </a:xfrm>
        <a:prstGeom prst="rightArrow">
          <a:avLst>
            <a:gd name="adj1" fmla="val 667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5ED7C5E0-9420-4445-8F7B-F4BA969E106D}">
      <dsp:nvSpPr>
        <dsp:cNvPr id="0" name=""/>
        <dsp:cNvSpPr/>
      </dsp:nvSpPr>
      <dsp:spPr>
        <a:xfrm>
          <a:off x="4553144" y="1425611"/>
          <a:ext cx="1331312" cy="33282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Simulation Results</a:t>
          </a:r>
        </a:p>
      </dsp:txBody>
      <dsp:txXfrm>
        <a:off x="4562892" y="1435359"/>
        <a:ext cx="1311816" cy="3133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AC95B-2827-8646-8589-827FDC0CD352}">
      <dsp:nvSpPr>
        <dsp:cNvPr id="0" name=""/>
        <dsp:cNvSpPr/>
      </dsp:nvSpPr>
      <dsp:spPr>
        <a:xfrm>
          <a:off x="-40591" y="0"/>
          <a:ext cx="4822703" cy="619071"/>
        </a:xfrm>
        <a:prstGeom prst="roundRect">
          <a:avLst>
            <a:gd name="adj" fmla="val 10000"/>
          </a:avLst>
        </a:prstGeom>
        <a:solidFill>
          <a:srgbClr val="0B2036"/>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AU" sz="1100" b="0" i="0" kern="1200" dirty="0"/>
            <a:t>Set up field designs.</a:t>
          </a:r>
          <a:endParaRPr lang="en-AU" sz="1100" kern="1200" dirty="0"/>
        </a:p>
        <a:p>
          <a:pPr marL="57150" lvl="1" indent="-57150" algn="l" defTabSz="400050">
            <a:lnSpc>
              <a:spcPct val="90000"/>
            </a:lnSpc>
            <a:spcBef>
              <a:spcPct val="0"/>
            </a:spcBef>
            <a:spcAft>
              <a:spcPct val="15000"/>
            </a:spcAft>
            <a:buChar char="•"/>
          </a:pPr>
          <a:r>
            <a:rPr lang="en-AU" sz="900" b="0" i="0" kern="1200" dirty="0"/>
            <a:t>RCBD &amp; </a:t>
          </a:r>
          <a:r>
            <a:rPr lang="en-AU" sz="900" b="0" i="1" kern="1200" dirty="0"/>
            <a:t>p</a:t>
          </a:r>
          <a:r>
            <a:rPr lang="en-AU" sz="900" b="0" i="0" kern="1200" dirty="0"/>
            <a:t>-rep.</a:t>
          </a:r>
          <a:endParaRPr lang="en-GB" sz="900" kern="1200" dirty="0"/>
        </a:p>
      </dsp:txBody>
      <dsp:txXfrm>
        <a:off x="-22459" y="18132"/>
        <a:ext cx="4078532" cy="582807"/>
      </dsp:txXfrm>
    </dsp:sp>
    <dsp:sp modelId="{7A1DDCBA-9AB9-4449-B468-90B559D34891}">
      <dsp:nvSpPr>
        <dsp:cNvPr id="0" name=""/>
        <dsp:cNvSpPr/>
      </dsp:nvSpPr>
      <dsp:spPr>
        <a:xfrm>
          <a:off x="282812" y="731630"/>
          <a:ext cx="4956502" cy="619071"/>
        </a:xfrm>
        <a:prstGeom prst="roundRect">
          <a:avLst>
            <a:gd name="adj" fmla="val 10000"/>
          </a:avLst>
        </a:prstGeom>
        <a:solidFill>
          <a:srgbClr val="0B2036"/>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AU" sz="1100" b="0" i="0" kern="1200" dirty="0"/>
            <a:t>Construct the model-based laboratory design for the </a:t>
          </a:r>
          <a:r>
            <a:rPr lang="en-AU" sz="1100" b="1" i="1" kern="1200" dirty="0"/>
            <a:t>Gold Standard.</a:t>
          </a:r>
          <a:endParaRPr lang="en-AU" sz="1100" kern="1200" dirty="0"/>
        </a:p>
        <a:p>
          <a:pPr marL="57150" lvl="1" indent="-57150" algn="l" defTabSz="400050">
            <a:lnSpc>
              <a:spcPct val="90000"/>
            </a:lnSpc>
            <a:spcBef>
              <a:spcPct val="0"/>
            </a:spcBef>
            <a:spcAft>
              <a:spcPct val="15000"/>
            </a:spcAft>
            <a:buChar char="•"/>
          </a:pPr>
          <a:r>
            <a:rPr lang="en-AU" sz="900" b="0" i="0" kern="1200" dirty="0"/>
            <a:t>ODW() (see Butler &amp; Cullis, 2023).</a:t>
          </a:r>
          <a:endParaRPr lang="en-GB" sz="900" kern="1200" dirty="0"/>
        </a:p>
      </dsp:txBody>
      <dsp:txXfrm>
        <a:off x="300944" y="749762"/>
        <a:ext cx="4077162" cy="582807"/>
      </dsp:txXfrm>
    </dsp:sp>
    <dsp:sp modelId="{C736A2EA-2330-5940-9FD4-AD8DD3ECA8DE}">
      <dsp:nvSpPr>
        <dsp:cNvPr id="0" name=""/>
        <dsp:cNvSpPr/>
      </dsp:nvSpPr>
      <dsp:spPr>
        <a:xfrm>
          <a:off x="711377" y="1463260"/>
          <a:ext cx="4868328" cy="619071"/>
        </a:xfrm>
        <a:prstGeom prst="roundRect">
          <a:avLst>
            <a:gd name="adj" fmla="val 10000"/>
          </a:avLst>
        </a:prstGeom>
        <a:solidFill>
          <a:srgbClr val="0B2036"/>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AU" sz="1100" b="0" i="0" kern="1200" dirty="0"/>
            <a:t>Generate full data vector based on the models detailed in the </a:t>
          </a:r>
          <a:r>
            <a:rPr lang="en-AU" sz="1100" b="1" i="1" kern="1200" dirty="0"/>
            <a:t>Design Tableau</a:t>
          </a:r>
          <a:r>
            <a:rPr lang="en-AU" sz="1100" b="0" i="0" kern="1200" dirty="0"/>
            <a:t>.</a:t>
          </a:r>
          <a:endParaRPr lang="en-AU" sz="1100" kern="1200" dirty="0"/>
        </a:p>
        <a:p>
          <a:pPr marL="57150" lvl="1" indent="-57150" algn="l" defTabSz="400050">
            <a:lnSpc>
              <a:spcPct val="90000"/>
            </a:lnSpc>
            <a:spcBef>
              <a:spcPct val="0"/>
            </a:spcBef>
            <a:spcAft>
              <a:spcPct val="15000"/>
            </a:spcAft>
            <a:buChar char="•"/>
          </a:pPr>
          <a:r>
            <a:rPr lang="en-AU" sz="900" b="0" i="0" kern="1200" dirty="0"/>
            <a:t>Variance components are from the k-means clusters. </a:t>
          </a:r>
          <a:endParaRPr lang="en-GB" sz="900" kern="1200" dirty="0"/>
        </a:p>
      </dsp:txBody>
      <dsp:txXfrm>
        <a:off x="729509" y="1481392"/>
        <a:ext cx="4010071" cy="582807"/>
      </dsp:txXfrm>
    </dsp:sp>
    <dsp:sp modelId="{72E471D4-79EE-C642-AABB-6B58877A4F17}">
      <dsp:nvSpPr>
        <dsp:cNvPr id="0" name=""/>
        <dsp:cNvSpPr/>
      </dsp:nvSpPr>
      <dsp:spPr>
        <a:xfrm>
          <a:off x="1205675" y="2194890"/>
          <a:ext cx="4660337" cy="619071"/>
        </a:xfrm>
        <a:prstGeom prst="roundRect">
          <a:avLst>
            <a:gd name="adj" fmla="val 10000"/>
          </a:avLst>
        </a:prstGeom>
        <a:solidFill>
          <a:srgbClr val="0B2036"/>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AU" sz="1100" b="0" i="0" kern="1200" dirty="0"/>
            <a:t>Compare correlations of the Composite and Single Field Plot methods against the Gold Standard </a:t>
          </a:r>
          <a:r>
            <a:rPr lang="en-AU" sz="1100" b="1" i="0" kern="1200" dirty="0"/>
            <a:t>nested within simulations. </a:t>
          </a:r>
          <a:endParaRPr lang="en-AU" sz="1100" b="1" kern="1200" dirty="0"/>
        </a:p>
      </dsp:txBody>
      <dsp:txXfrm>
        <a:off x="1223807" y="2213022"/>
        <a:ext cx="3831373" cy="582807"/>
      </dsp:txXfrm>
    </dsp:sp>
    <dsp:sp modelId="{9A797098-D6D0-8745-9DFC-50C87E9AB564}">
      <dsp:nvSpPr>
        <dsp:cNvPr id="0" name=""/>
        <dsp:cNvSpPr/>
      </dsp:nvSpPr>
      <dsp:spPr>
        <a:xfrm>
          <a:off x="4298532" y="474152"/>
          <a:ext cx="402396" cy="402396"/>
        </a:xfrm>
        <a:prstGeom prst="downArrow">
          <a:avLst>
            <a:gd name="adj1" fmla="val 55000"/>
            <a:gd name="adj2" fmla="val 45000"/>
          </a:avLst>
        </a:prstGeom>
        <a:solidFill>
          <a:srgbClr val="E5117E">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4389071" y="474152"/>
        <a:ext cx="221318" cy="302803"/>
      </dsp:txXfrm>
    </dsp:sp>
    <dsp:sp modelId="{F96927A6-03A2-B24C-9D85-BB9310DFDE70}">
      <dsp:nvSpPr>
        <dsp:cNvPr id="0" name=""/>
        <dsp:cNvSpPr/>
      </dsp:nvSpPr>
      <dsp:spPr>
        <a:xfrm>
          <a:off x="4688835" y="1205782"/>
          <a:ext cx="402396" cy="402396"/>
        </a:xfrm>
        <a:prstGeom prst="downArrow">
          <a:avLst>
            <a:gd name="adj1" fmla="val 55000"/>
            <a:gd name="adj2" fmla="val 45000"/>
          </a:avLst>
        </a:prstGeom>
        <a:solidFill>
          <a:srgbClr val="E5117E">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4779374" y="1205782"/>
        <a:ext cx="221318" cy="302803"/>
      </dsp:txXfrm>
    </dsp:sp>
    <dsp:sp modelId="{E2026AE8-388A-1E46-A1C5-42F0DBD5AE9F}">
      <dsp:nvSpPr>
        <dsp:cNvPr id="0" name=""/>
        <dsp:cNvSpPr/>
      </dsp:nvSpPr>
      <dsp:spPr>
        <a:xfrm>
          <a:off x="5073313" y="1937412"/>
          <a:ext cx="402396" cy="402396"/>
        </a:xfrm>
        <a:prstGeom prst="downArrow">
          <a:avLst>
            <a:gd name="adj1" fmla="val 55000"/>
            <a:gd name="adj2" fmla="val 45000"/>
          </a:avLst>
        </a:prstGeom>
        <a:solidFill>
          <a:srgbClr val="E5117E">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5163852" y="1937412"/>
        <a:ext cx="221318" cy="30280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BA8AB002-4A13-C347-BB10-4184893B9FE1}" type="datetimeFigureOut">
              <a:rPr lang="en-US" smtClean="0"/>
              <a:t>11/29/23</a:t>
            </a:fld>
            <a:endParaRPr lang="en-US"/>
          </a:p>
        </p:txBody>
      </p:sp>
      <p:sp>
        <p:nvSpPr>
          <p:cNvPr id="4" name="Slide Image Placeholder 3"/>
          <p:cNvSpPr>
            <a:spLocks noGrp="1" noRot="1" noChangeAspect="1"/>
          </p:cNvSpPr>
          <p:nvPr>
            <p:ph type="sldImg" idx="2"/>
          </p:nvPr>
        </p:nvSpPr>
        <p:spPr>
          <a:xfrm>
            <a:off x="1268413" y="433388"/>
            <a:ext cx="2073275"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5DAC081D-4971-8348-A3A2-4EEB2BBEB60F}" type="slidenum">
              <a:rPr lang="en-US" smtClean="0"/>
              <a:t>‹#›</a:t>
            </a:fld>
            <a:endParaRPr lang="en-US"/>
          </a:p>
        </p:txBody>
      </p:sp>
    </p:spTree>
    <p:extLst>
      <p:ext uri="{BB962C8B-B14F-4D97-AF65-F5344CB8AC3E}">
        <p14:creationId xmlns:p14="http://schemas.microsoft.com/office/powerpoint/2010/main" val="2820188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r>
              <a:rPr lang="en-AU" noProof="0" dirty="0"/>
              <a:t>Hello 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noProof="0" dirty="0"/>
              <a:t>My name is David Hughes, I’m a PhD student at university of Wollongong, supervised by Brian Cullis, Alison Smith and </a:t>
            </a:r>
            <a:r>
              <a:rPr lang="en-AU" noProof="0" dirty="0" err="1"/>
              <a:t>Marijka</a:t>
            </a:r>
            <a:r>
              <a:rPr lang="en-AU" noProof="0" dirty="0"/>
              <a:t> </a:t>
            </a:r>
            <a:r>
              <a:rPr lang="en-AU" noProof="0" dirty="0" err="1"/>
              <a:t>Batterham</a:t>
            </a:r>
            <a:r>
              <a:rPr lang="en-AU" noProof="0" dirty="0"/>
              <a:t>, and this work was in collaboration with William </a:t>
            </a:r>
            <a:r>
              <a:rPr lang="en-AU" noProof="0" dirty="0" err="1"/>
              <a:t>Fairlie</a:t>
            </a:r>
            <a:r>
              <a:rPr lang="en-AU" noProof="0" dirty="0"/>
              <a:t> from AGT. </a:t>
            </a:r>
          </a:p>
          <a:p>
            <a:endParaRPr lang="en-AU" noProof="0" dirty="0"/>
          </a:p>
          <a:p>
            <a:endParaRPr lang="en-AU" noProof="0" dirty="0"/>
          </a:p>
        </p:txBody>
      </p:sp>
      <p:sp>
        <p:nvSpPr>
          <p:cNvPr id="4" name="Slide Number Placeholder 3"/>
          <p:cNvSpPr>
            <a:spLocks noGrp="1"/>
          </p:cNvSpPr>
          <p:nvPr>
            <p:ph type="sldNum" sz="quarter" idx="5"/>
          </p:nvPr>
        </p:nvSpPr>
        <p:spPr/>
        <p:txBody>
          <a:bodyPr/>
          <a:lstStyle/>
          <a:p>
            <a:fld id="{5DAC081D-4971-8348-A3A2-4EEB2BBEB60F}" type="slidenum">
              <a:rPr lang="en-US" smtClean="0"/>
              <a:t>1</a:t>
            </a:fld>
            <a:endParaRPr lang="en-US" dirty="0"/>
          </a:p>
        </p:txBody>
      </p:sp>
    </p:spTree>
    <p:extLst>
      <p:ext uri="{BB962C8B-B14F-4D97-AF65-F5344CB8AC3E}">
        <p14:creationId xmlns:p14="http://schemas.microsoft.com/office/powerpoint/2010/main" val="3923934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Essentially, our dataset has 208 field trials. These were sourced through AGT and GRDC, so they vary in the number of varieties, as shown on the right. </a:t>
            </a:r>
          </a:p>
          <a:p>
            <a:r>
              <a:rPr lang="en-AU" dirty="0"/>
              <a:t>This data set contains 124 unique varieties across 208 trials, </a:t>
            </a:r>
          </a:p>
          <a:p>
            <a:r>
              <a:rPr lang="en-AU" dirty="0"/>
              <a:t>and differ slightly among their field and laboratory phase designs. But that’s right, there are trials within this dataset that feature a valid design in both phases of the experiment. </a:t>
            </a:r>
          </a:p>
          <a:p>
            <a:endParaRPr lang="en-AU" dirty="0"/>
          </a:p>
          <a:p>
            <a:endParaRPr lang="en-US" dirty="0"/>
          </a:p>
        </p:txBody>
      </p:sp>
      <p:sp>
        <p:nvSpPr>
          <p:cNvPr id="4" name="Slide Number Placeholder 3"/>
          <p:cNvSpPr>
            <a:spLocks noGrp="1"/>
          </p:cNvSpPr>
          <p:nvPr>
            <p:ph type="sldNum" sz="quarter" idx="5"/>
          </p:nvPr>
        </p:nvSpPr>
        <p:spPr/>
        <p:txBody>
          <a:bodyPr/>
          <a:lstStyle/>
          <a:p>
            <a:fld id="{5DAC081D-4971-8348-A3A2-4EEB2BBEB60F}" type="slidenum">
              <a:rPr lang="en-US" smtClean="0"/>
              <a:t>10</a:t>
            </a:fld>
            <a:endParaRPr lang="en-US"/>
          </a:p>
        </p:txBody>
      </p:sp>
    </p:spTree>
    <p:extLst>
      <p:ext uri="{BB962C8B-B14F-4D97-AF65-F5344CB8AC3E}">
        <p14:creationId xmlns:p14="http://schemas.microsoft.com/office/powerpoint/2010/main" val="2645837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Graphically this is how our phase designs look. </a:t>
            </a:r>
          </a:p>
          <a:p>
            <a:endParaRPr lang="en-AU" dirty="0"/>
          </a:p>
          <a:p>
            <a:r>
              <a:rPr lang="en-AU" dirty="0"/>
              <a:t>GRDC field trials feature a simple 2 rep RCBD field design with 24 varieties, and some lab design on the right that takes into account the number of machines and timings </a:t>
            </a:r>
          </a:p>
          <a:p>
            <a:endParaRPr lang="en-AU" dirty="0"/>
          </a:p>
          <a:p>
            <a:r>
              <a:rPr lang="en-AU" dirty="0"/>
              <a:t>WE can distinguish trials in our dataset corresponding to differences in design in each of these phases…. For example</a:t>
            </a:r>
          </a:p>
        </p:txBody>
      </p:sp>
      <p:sp>
        <p:nvSpPr>
          <p:cNvPr id="4" name="Slide Number Placeholder 3"/>
          <p:cNvSpPr>
            <a:spLocks noGrp="1"/>
          </p:cNvSpPr>
          <p:nvPr>
            <p:ph type="sldNum" sz="quarter" idx="5"/>
          </p:nvPr>
        </p:nvSpPr>
        <p:spPr/>
        <p:txBody>
          <a:bodyPr/>
          <a:lstStyle/>
          <a:p>
            <a:fld id="{5DAC081D-4971-8348-A3A2-4EEB2BBEB60F}" type="slidenum">
              <a:rPr lang="en-US" smtClean="0"/>
              <a:t>11</a:t>
            </a:fld>
            <a:endParaRPr lang="en-US"/>
          </a:p>
        </p:txBody>
      </p:sp>
    </p:spTree>
    <p:extLst>
      <p:ext uri="{BB962C8B-B14F-4D97-AF65-F5344CB8AC3E}">
        <p14:creationId xmlns:p14="http://schemas.microsoft.com/office/powerpoint/2010/main" val="2000472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Set A has no information from the lab – almost like a black box. </a:t>
            </a:r>
          </a:p>
          <a:p>
            <a:r>
              <a:rPr lang="en-AU" dirty="0"/>
              <a:t>Furthermore, there are is only one response per field plot, making it impossible to partition the variation from each phase. </a:t>
            </a:r>
          </a:p>
        </p:txBody>
      </p:sp>
      <p:sp>
        <p:nvSpPr>
          <p:cNvPr id="4" name="Slide Number Placeholder 3"/>
          <p:cNvSpPr>
            <a:spLocks noGrp="1"/>
          </p:cNvSpPr>
          <p:nvPr>
            <p:ph type="sldNum" sz="quarter" idx="5"/>
          </p:nvPr>
        </p:nvSpPr>
        <p:spPr/>
        <p:txBody>
          <a:bodyPr/>
          <a:lstStyle/>
          <a:p>
            <a:fld id="{5DAC081D-4971-8348-A3A2-4EEB2BBEB60F}" type="slidenum">
              <a:rPr lang="en-US" smtClean="0"/>
              <a:t>12</a:t>
            </a:fld>
            <a:endParaRPr lang="en-US"/>
          </a:p>
        </p:txBody>
      </p:sp>
    </p:spTree>
    <p:extLst>
      <p:ext uri="{BB962C8B-B14F-4D97-AF65-F5344CB8AC3E}">
        <p14:creationId xmlns:p14="http://schemas.microsoft.com/office/powerpoint/2010/main" val="891244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Set B is similar to Set A, however we now have pertaining to the machines that were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but still only one observation per plot and no valid randomisation within the lab (that is, systematic bias…)</a:t>
            </a:r>
          </a:p>
        </p:txBody>
      </p:sp>
      <p:sp>
        <p:nvSpPr>
          <p:cNvPr id="4" name="Slide Number Placeholder 3"/>
          <p:cNvSpPr>
            <a:spLocks noGrp="1"/>
          </p:cNvSpPr>
          <p:nvPr>
            <p:ph type="sldNum" sz="quarter" idx="5"/>
          </p:nvPr>
        </p:nvSpPr>
        <p:spPr/>
        <p:txBody>
          <a:bodyPr/>
          <a:lstStyle/>
          <a:p>
            <a:fld id="{5DAC081D-4971-8348-A3A2-4EEB2BBEB60F}" type="slidenum">
              <a:rPr lang="en-US" smtClean="0"/>
              <a:t>13</a:t>
            </a:fld>
            <a:endParaRPr lang="en-US"/>
          </a:p>
        </p:txBody>
      </p:sp>
    </p:spTree>
    <p:extLst>
      <p:ext uri="{BB962C8B-B14F-4D97-AF65-F5344CB8AC3E}">
        <p14:creationId xmlns:p14="http://schemas.microsoft.com/office/powerpoint/2010/main" val="3123497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Set C, we finally get replication in the laboratory,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so we’re able to partition some of the variation from field and lab, however, still no valid design was used in the lab and we still expect some systematic bias. </a:t>
            </a:r>
          </a:p>
        </p:txBody>
      </p:sp>
      <p:sp>
        <p:nvSpPr>
          <p:cNvPr id="4" name="Slide Number Placeholder 3"/>
          <p:cNvSpPr>
            <a:spLocks noGrp="1"/>
          </p:cNvSpPr>
          <p:nvPr>
            <p:ph type="sldNum" sz="quarter" idx="5"/>
          </p:nvPr>
        </p:nvSpPr>
        <p:spPr/>
        <p:txBody>
          <a:bodyPr/>
          <a:lstStyle/>
          <a:p>
            <a:fld id="{5DAC081D-4971-8348-A3A2-4EEB2BBEB60F}" type="slidenum">
              <a:rPr lang="en-US" smtClean="0"/>
              <a:t>14</a:t>
            </a:fld>
            <a:endParaRPr lang="en-US"/>
          </a:p>
        </p:txBody>
      </p:sp>
    </p:spTree>
    <p:extLst>
      <p:ext uri="{BB962C8B-B14F-4D97-AF65-F5344CB8AC3E}">
        <p14:creationId xmlns:p14="http://schemas.microsoft.com/office/powerpoint/2010/main" val="640218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Set D is when things start getting good.. </a:t>
            </a:r>
          </a:p>
          <a:p>
            <a:r>
              <a:rPr lang="en-AU" dirty="0"/>
              <a:t>Here we have some GRDC trials first designed by Nicole Cocks that featured a proper randomisation in both phases of the experiment. </a:t>
            </a:r>
          </a:p>
          <a:p>
            <a:r>
              <a:rPr lang="en-AU" dirty="0"/>
              <a:t>With differing levels of duplication within the laboratory, that is, some get two and half the varieties get an extra two for one field rep. </a:t>
            </a:r>
          </a:p>
          <a:p>
            <a:endParaRPr lang="en-AU" dirty="0"/>
          </a:p>
          <a:p>
            <a:r>
              <a:rPr lang="en-AU" dirty="0"/>
              <a:t>There are 27 experiments that fall into this design set</a:t>
            </a:r>
          </a:p>
        </p:txBody>
      </p:sp>
      <p:sp>
        <p:nvSpPr>
          <p:cNvPr id="4" name="Slide Number Placeholder 3"/>
          <p:cNvSpPr>
            <a:spLocks noGrp="1"/>
          </p:cNvSpPr>
          <p:nvPr>
            <p:ph type="sldNum" sz="quarter" idx="5"/>
          </p:nvPr>
        </p:nvSpPr>
        <p:spPr/>
        <p:txBody>
          <a:bodyPr/>
          <a:lstStyle/>
          <a:p>
            <a:fld id="{5DAC081D-4971-8348-A3A2-4EEB2BBEB60F}" type="slidenum">
              <a:rPr lang="en-US" smtClean="0"/>
              <a:t>15</a:t>
            </a:fld>
            <a:endParaRPr lang="en-US"/>
          </a:p>
        </p:txBody>
      </p:sp>
    </p:spTree>
    <p:extLst>
      <p:ext uri="{BB962C8B-B14F-4D97-AF65-F5344CB8AC3E}">
        <p14:creationId xmlns:p14="http://schemas.microsoft.com/office/powerpoint/2010/main" val="407315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Set E contains data from William </a:t>
            </a:r>
            <a:r>
              <a:rPr lang="en-AU" dirty="0" err="1"/>
              <a:t>Fairlie</a:t>
            </a:r>
            <a:r>
              <a:rPr lang="en-AU" dirty="0"/>
              <a:t> at Agt.</a:t>
            </a:r>
          </a:p>
          <a:p>
            <a:r>
              <a:rPr lang="en-AU" dirty="0"/>
              <a:t>Here he expanded the field trial to ~105 varieties in a partially repped design in both phases. </a:t>
            </a:r>
          </a:p>
          <a:p>
            <a:r>
              <a:rPr lang="en-AU" dirty="0"/>
              <a:t>Known as a p/q-rep design. </a:t>
            </a:r>
          </a:p>
          <a:p>
            <a:endParaRPr lang="en-AU" dirty="0"/>
          </a:p>
          <a:p>
            <a:r>
              <a:rPr lang="en-AU" dirty="0"/>
              <a:t>There are 21 experiments within our data set with this design. </a:t>
            </a:r>
          </a:p>
        </p:txBody>
      </p:sp>
      <p:sp>
        <p:nvSpPr>
          <p:cNvPr id="4" name="Slide Number Placeholder 3"/>
          <p:cNvSpPr>
            <a:spLocks noGrp="1"/>
          </p:cNvSpPr>
          <p:nvPr>
            <p:ph type="sldNum" sz="quarter" idx="5"/>
          </p:nvPr>
        </p:nvSpPr>
        <p:spPr/>
        <p:txBody>
          <a:bodyPr/>
          <a:lstStyle/>
          <a:p>
            <a:fld id="{5DAC081D-4971-8348-A3A2-4EEB2BBEB60F}" type="slidenum">
              <a:rPr lang="en-US" smtClean="0"/>
              <a:t>16</a:t>
            </a:fld>
            <a:endParaRPr lang="en-US"/>
          </a:p>
        </p:txBody>
      </p:sp>
    </p:spTree>
    <p:extLst>
      <p:ext uri="{BB962C8B-B14F-4D97-AF65-F5344CB8AC3E}">
        <p14:creationId xmlns:p14="http://schemas.microsoft.com/office/powerpoint/2010/main" val="2971635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design for this set is quite technical so let’s explore it in more detail using an example trial from the dataset: </a:t>
            </a:r>
          </a:p>
          <a:p>
            <a:endParaRPr lang="en-AU" dirty="0"/>
          </a:p>
          <a:p>
            <a:r>
              <a:rPr lang="en-AU" dirty="0"/>
              <a:t>For the field phase:</a:t>
            </a:r>
          </a:p>
          <a:p>
            <a:endParaRPr lang="en-AU" dirty="0"/>
          </a:p>
          <a:p>
            <a:r>
              <a:rPr lang="en-AU" dirty="0"/>
              <a:t>And for the Lab</a:t>
            </a:r>
          </a:p>
        </p:txBody>
      </p:sp>
      <p:sp>
        <p:nvSpPr>
          <p:cNvPr id="4" name="Slide Number Placeholder 3"/>
          <p:cNvSpPr>
            <a:spLocks noGrp="1"/>
          </p:cNvSpPr>
          <p:nvPr>
            <p:ph type="sldNum" sz="quarter" idx="5"/>
          </p:nvPr>
        </p:nvSpPr>
        <p:spPr/>
        <p:txBody>
          <a:bodyPr/>
          <a:lstStyle/>
          <a:p>
            <a:fld id="{5DAC081D-4971-8348-A3A2-4EEB2BBEB60F}" type="slidenum">
              <a:rPr lang="en-US" smtClean="0"/>
              <a:t>17</a:t>
            </a:fld>
            <a:endParaRPr lang="en-US"/>
          </a:p>
        </p:txBody>
      </p:sp>
    </p:spTree>
    <p:extLst>
      <p:ext uri="{BB962C8B-B14F-4D97-AF65-F5344CB8AC3E}">
        <p14:creationId xmlns:p14="http://schemas.microsoft.com/office/powerpoint/2010/main" val="726748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This was a </a:t>
            </a:r>
            <a:r>
              <a:rPr lang="en-AU" sz="1800" dirty="0">
                <a:effectLst/>
                <a:latin typeface="CMMI12"/>
              </a:rPr>
              <a:t>p</a:t>
            </a:r>
            <a:r>
              <a:rPr lang="en-AU" sz="1800" dirty="0">
                <a:effectLst/>
                <a:latin typeface="NimbusRomNo9L"/>
              </a:rPr>
              <a:t>-rep design where the replicate blocks are outlined by the dark line (i.e. column blocks).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Plots shaded (dark grey) are field replicated plots and plots shaded (light grey) and (white) have only one field replicate.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There were 105 unique varieties, with a p-rep percentage at 37.1%.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These were sown in a field with 24 ranges and 6 rows, which gives 144 field plots.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Upon harvest, it was decided that Field plots with 2 reps would each have a lab sample.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Half of the varieties with one rep in the field were to be duplicated in the laboratory phase so that they had 2 lab samples (light grey).</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And the other half of varieties with one rep in the field would only have a single laboratory sample (white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Hence, there were 177 samples from which a FN measurement will be taken in the laboratory phase.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p:txBody>
      </p:sp>
      <p:sp>
        <p:nvSpPr>
          <p:cNvPr id="4" name="Slide Number Placeholder 3"/>
          <p:cNvSpPr>
            <a:spLocks noGrp="1"/>
          </p:cNvSpPr>
          <p:nvPr>
            <p:ph type="sldNum" sz="quarter" idx="5"/>
          </p:nvPr>
        </p:nvSpPr>
        <p:spPr/>
        <p:txBody>
          <a:bodyPr/>
          <a:lstStyle/>
          <a:p>
            <a:fld id="{5DAC081D-4971-8348-A3A2-4EEB2BBEB60F}" type="slidenum">
              <a:rPr lang="en-US" smtClean="0"/>
              <a:t>18</a:t>
            </a:fld>
            <a:endParaRPr lang="en-US"/>
          </a:p>
        </p:txBody>
      </p:sp>
    </p:spTree>
    <p:extLst>
      <p:ext uri="{BB962C8B-B14F-4D97-AF65-F5344CB8AC3E}">
        <p14:creationId xmlns:p14="http://schemas.microsoft.com/office/powerpoint/2010/main" val="1747736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graphical representation of the laboratory phase of this example trial. </a:t>
            </a:r>
          </a:p>
          <a:p>
            <a:endParaRPr lang="en-GB" dirty="0"/>
          </a:p>
          <a:p>
            <a:r>
              <a:rPr lang="en-GB" dirty="0"/>
              <a:t>As mentioned earlier, field plots were partially replicated in such a way that from the 144 field plots, we now had 177 laboratory samples, giving a partial replication percentage in this phase of 23%.</a:t>
            </a:r>
          </a:p>
          <a:p>
            <a:endParaRPr lang="en-GB" dirty="0"/>
          </a:p>
          <a:p>
            <a:r>
              <a:rPr lang="en-GB" dirty="0"/>
              <a:t>Each of those Laboratory samples processed are depicted by crossed circles, and empty slots are depicted by open circles. </a:t>
            </a:r>
          </a:p>
          <a:p>
            <a:endParaRPr lang="en-GB" dirty="0"/>
          </a:p>
          <a:p>
            <a:r>
              <a:rPr lang="en-GB" dirty="0"/>
              <a:t>There was a maximum of two Machines, each with two Tubes, that measured falling number simultaneously. </a:t>
            </a:r>
          </a:p>
          <a:p>
            <a:r>
              <a:rPr lang="en-GB" dirty="0"/>
              <a:t>Samples from trials were processed over a number of Days. </a:t>
            </a:r>
          </a:p>
          <a:p>
            <a:r>
              <a:rPr lang="en-GB" dirty="0"/>
              <a:t>The randomised order of laboratory samples over the course of a Day were split into three </a:t>
            </a:r>
            <a:r>
              <a:rPr lang="en-GB" dirty="0" err="1"/>
              <a:t>RunBlocks</a:t>
            </a:r>
            <a:r>
              <a:rPr lang="en-GB" dirty="0"/>
              <a:t> (RB), corresponding to morning, midday, and afternoon. </a:t>
            </a:r>
          </a:p>
          <a:p>
            <a:r>
              <a:rPr lang="en-GB" dirty="0"/>
              <a:t>Laboratory samples measured concurrently across Machines were denoted as a Run (up to 8 within a RB). </a:t>
            </a:r>
          </a:p>
        </p:txBody>
      </p:sp>
      <p:sp>
        <p:nvSpPr>
          <p:cNvPr id="4" name="Slide Number Placeholder 3"/>
          <p:cNvSpPr>
            <a:spLocks noGrp="1"/>
          </p:cNvSpPr>
          <p:nvPr>
            <p:ph type="sldNum" sz="quarter" idx="5"/>
          </p:nvPr>
        </p:nvSpPr>
        <p:spPr/>
        <p:txBody>
          <a:bodyPr/>
          <a:lstStyle/>
          <a:p>
            <a:fld id="{5DAC081D-4971-8348-A3A2-4EEB2BBEB60F}" type="slidenum">
              <a:rPr lang="en-US" smtClean="0"/>
              <a:t>19</a:t>
            </a:fld>
            <a:endParaRPr lang="en-US"/>
          </a:p>
        </p:txBody>
      </p:sp>
    </p:spTree>
    <p:extLst>
      <p:ext uri="{BB962C8B-B14F-4D97-AF65-F5344CB8AC3E}">
        <p14:creationId xmlns:p14="http://schemas.microsoft.com/office/powerpoint/2010/main" val="123973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I start, I’d like to thank AGT: Hayden Kuchel and William </a:t>
            </a:r>
            <a:r>
              <a:rPr lang="en-AU" dirty="0" err="1"/>
              <a:t>fairlie</a:t>
            </a:r>
            <a:r>
              <a:rPr lang="en-AU" dirty="0"/>
              <a:t>, and GRDC for the use of their data. </a:t>
            </a:r>
          </a:p>
          <a:p>
            <a:r>
              <a:rPr lang="en-AU" dirty="0"/>
              <a:t>I’d also like to thank my previous colleague Nicole Cocks for her work in establishing the foundation of this project, </a:t>
            </a:r>
          </a:p>
          <a:p>
            <a:r>
              <a:rPr lang="en-AU" dirty="0"/>
              <a:t>and finally thank you to my PhD supervisors. </a:t>
            </a:r>
          </a:p>
        </p:txBody>
      </p:sp>
      <p:sp>
        <p:nvSpPr>
          <p:cNvPr id="4" name="Slide Number Placeholder 3"/>
          <p:cNvSpPr>
            <a:spLocks noGrp="1"/>
          </p:cNvSpPr>
          <p:nvPr>
            <p:ph type="sldNum" sz="quarter" idx="5"/>
          </p:nvPr>
        </p:nvSpPr>
        <p:spPr/>
        <p:txBody>
          <a:bodyPr/>
          <a:lstStyle/>
          <a:p>
            <a:fld id="{5DAC081D-4971-8348-A3A2-4EEB2BBEB60F}" type="slidenum">
              <a:rPr lang="en-US" smtClean="0"/>
              <a:t>2</a:t>
            </a:fld>
            <a:endParaRPr lang="en-US"/>
          </a:p>
        </p:txBody>
      </p:sp>
    </p:spTree>
    <p:extLst>
      <p:ext uri="{BB962C8B-B14F-4D97-AF65-F5344CB8AC3E}">
        <p14:creationId xmlns:p14="http://schemas.microsoft.com/office/powerpoint/2010/main" val="212017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summarise, here’s the main features of each of the Design Sets. </a:t>
            </a:r>
          </a:p>
          <a:p>
            <a:endParaRPr lang="en-AU" dirty="0"/>
          </a:p>
          <a:p>
            <a:r>
              <a:rPr lang="en-AU" dirty="0"/>
              <a:t>This is why this data-set is so important. </a:t>
            </a:r>
          </a:p>
          <a:p>
            <a:r>
              <a:rPr lang="en-AU" dirty="0"/>
              <a:t>Because, unlike in previous simulation studies, </a:t>
            </a:r>
          </a:p>
          <a:p>
            <a:r>
              <a:rPr lang="en-AU" dirty="0"/>
              <a:t>we now have a means to simulate sensible variance parameter estimates to investigate the sources of variation from either phase in this multiphase experiment for our GRDC and Breeder trials. </a:t>
            </a:r>
          </a:p>
          <a:p>
            <a:r>
              <a:rPr lang="en-AU" dirty="0"/>
              <a:t>And now we can actually simulate and compare differences in phenotyping methods from a proper randomisation in each phase, to systematic processes, and other methods. </a:t>
            </a:r>
          </a:p>
          <a:p>
            <a:endParaRPr lang="en-AU" dirty="0"/>
          </a:p>
          <a:p>
            <a:r>
              <a:rPr lang="en-AU" dirty="0"/>
              <a:t>So how do we get a measurement of the sources of variation coming from each phase of these complex experiments to use in our simulation study? </a:t>
            </a:r>
          </a:p>
          <a:p>
            <a:r>
              <a:rPr lang="en-AU" dirty="0"/>
              <a:t>The first thing we must do, is determine the model terms to fit in a linear mixed model. </a:t>
            </a:r>
          </a:p>
        </p:txBody>
      </p:sp>
      <p:sp>
        <p:nvSpPr>
          <p:cNvPr id="4" name="Slide Number Placeholder 3"/>
          <p:cNvSpPr>
            <a:spLocks noGrp="1"/>
          </p:cNvSpPr>
          <p:nvPr>
            <p:ph type="sldNum" sz="quarter" idx="5"/>
          </p:nvPr>
        </p:nvSpPr>
        <p:spPr/>
        <p:txBody>
          <a:bodyPr/>
          <a:lstStyle/>
          <a:p>
            <a:fld id="{5DAC081D-4971-8348-A3A2-4EEB2BBEB60F}" type="slidenum">
              <a:rPr lang="en-US" smtClean="0"/>
              <a:t>20</a:t>
            </a:fld>
            <a:endParaRPr lang="en-US"/>
          </a:p>
        </p:txBody>
      </p:sp>
    </p:spTree>
    <p:extLst>
      <p:ext uri="{BB962C8B-B14F-4D97-AF65-F5344CB8AC3E}">
        <p14:creationId xmlns:p14="http://schemas.microsoft.com/office/powerpoint/2010/main" val="202011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utilised Smith’s design tableau procedure to determine the model to fit.</a:t>
            </a:r>
          </a:p>
          <a:p>
            <a:endParaRPr lang="en-AU" dirty="0"/>
          </a:p>
          <a:p>
            <a:r>
              <a:rPr lang="en-AU" dirty="0"/>
              <a:t>For the first phase, a field trial, we know that are observational units * are field plots * (of which there are 144). </a:t>
            </a:r>
          </a:p>
          <a:p>
            <a:r>
              <a:rPr lang="en-AU" dirty="0"/>
              <a:t>And the associated plot factors * with these are the column blocks, ranges, and rows, each with the number of effects found in brackets. </a:t>
            </a:r>
          </a:p>
          <a:p>
            <a:endParaRPr lang="en-AU" dirty="0"/>
          </a:p>
          <a:p>
            <a:r>
              <a:rPr lang="en-AU" dirty="0"/>
              <a:t>The treatments *  for this phase of the experiment are the * varieties of which there are 105. </a:t>
            </a:r>
          </a:p>
          <a:p>
            <a:endParaRPr lang="en-AU" dirty="0"/>
          </a:p>
          <a:p>
            <a:r>
              <a:rPr lang="en-AU" dirty="0"/>
              <a:t>And finally, the plot model formula is simply as such. *</a:t>
            </a:r>
          </a:p>
          <a:p>
            <a:endParaRPr lang="en-AU" dirty="0"/>
          </a:p>
          <a:p>
            <a:r>
              <a:rPr lang="en-AU" dirty="0"/>
              <a:t>Putting this into a table,* with all terms fitted as random and the number of effects on the right, here is our design tableau for the first phase. </a:t>
            </a:r>
          </a:p>
        </p:txBody>
      </p:sp>
      <p:sp>
        <p:nvSpPr>
          <p:cNvPr id="4" name="Slide Number Placeholder 3"/>
          <p:cNvSpPr>
            <a:spLocks noGrp="1"/>
          </p:cNvSpPr>
          <p:nvPr>
            <p:ph type="sldNum" sz="quarter" idx="5"/>
          </p:nvPr>
        </p:nvSpPr>
        <p:spPr/>
        <p:txBody>
          <a:bodyPr/>
          <a:lstStyle/>
          <a:p>
            <a:fld id="{5DAC081D-4971-8348-A3A2-4EEB2BBEB60F}" type="slidenum">
              <a:rPr lang="en-US" smtClean="0"/>
              <a:t>21</a:t>
            </a:fld>
            <a:endParaRPr lang="en-US"/>
          </a:p>
        </p:txBody>
      </p:sp>
    </p:spTree>
    <p:extLst>
      <p:ext uri="{BB962C8B-B14F-4D97-AF65-F5344CB8AC3E}">
        <p14:creationId xmlns:p14="http://schemas.microsoft.com/office/powerpoint/2010/main" val="1223608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LMRoman10"/>
              </a:rPr>
              <a:t>Moving to the second phase, we know that our observational units * are the slurries*  formed in each tube of a machine, of which there are 177.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LMRoman10"/>
              </a:rPr>
              <a:t>The associated plot factors are as follows.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LMRoman10"/>
              </a:rPr>
              <a:t>It gets a bit complex for the treatments in this phase.*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LMRoman10"/>
              </a:rPr>
              <a:t>Rosemary bailey defines treatments as the “entire description of what can be applied to an experimental unit”.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LMRoman10"/>
              </a:rPr>
              <a:t>Thus, in the second phase, the treatment factors * comprise not only the varieties, but the complete set of factors associated with the field plots in which varieties were grown.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LMRoman10"/>
              </a:rPr>
              <a:t>The plot model formula * for this phase is simply the * interaction between our temporal plot factors and equipment plot factors. </a:t>
            </a:r>
            <a:endParaRPr lang="en-AU" dirty="0"/>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22</a:t>
            </a:fld>
            <a:endParaRPr lang="en-US"/>
          </a:p>
        </p:txBody>
      </p:sp>
    </p:spTree>
    <p:extLst>
      <p:ext uri="{BB962C8B-B14F-4D97-AF65-F5344CB8AC3E}">
        <p14:creationId xmlns:p14="http://schemas.microsoft.com/office/powerpoint/2010/main" val="1945779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here we have the complete design tableau for a multiphase FN experiment, where terms separated by the dashed lines correspond to each of the phases. </a:t>
            </a:r>
          </a:p>
        </p:txBody>
      </p:sp>
      <p:sp>
        <p:nvSpPr>
          <p:cNvPr id="4" name="Slide Number Placeholder 3"/>
          <p:cNvSpPr>
            <a:spLocks noGrp="1"/>
          </p:cNvSpPr>
          <p:nvPr>
            <p:ph type="sldNum" sz="quarter" idx="5"/>
          </p:nvPr>
        </p:nvSpPr>
        <p:spPr/>
        <p:txBody>
          <a:bodyPr/>
          <a:lstStyle/>
          <a:p>
            <a:fld id="{5DAC081D-4971-8348-A3A2-4EEB2BBEB60F}" type="slidenum">
              <a:rPr lang="en-US" smtClean="0"/>
              <a:t>23</a:t>
            </a:fld>
            <a:endParaRPr lang="en-US"/>
          </a:p>
        </p:txBody>
      </p:sp>
    </p:spTree>
    <p:extLst>
      <p:ext uri="{BB962C8B-B14F-4D97-AF65-F5344CB8AC3E}">
        <p14:creationId xmlns:p14="http://schemas.microsoft.com/office/powerpoint/2010/main" val="3740858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the Linear mixed model that we use for the analysis of an experiment within this data-set; for those that like to see algebra. </a:t>
            </a:r>
          </a:p>
          <a:p>
            <a:endParaRPr lang="en-AU" dirty="0"/>
          </a:p>
          <a:p>
            <a:r>
              <a:rPr lang="en-AU" dirty="0"/>
              <a:t>First term is our fixed effect which contains our overall mean. </a:t>
            </a:r>
          </a:p>
          <a:p>
            <a:endParaRPr lang="en-AU" dirty="0"/>
          </a:p>
          <a:p>
            <a:r>
              <a:rPr lang="en-AU" dirty="0"/>
              <a:t>Then we have our random genetic effects. </a:t>
            </a:r>
          </a:p>
          <a:p>
            <a:endParaRPr lang="en-AU" dirty="0"/>
          </a:p>
          <a:p>
            <a:r>
              <a:rPr lang="en-AU" dirty="0"/>
              <a:t>We have our random non-genetic peripheral effects from each phase, which were the designs implemented as shown in the previous slides.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note that the random effects have been split to correspond to the two phases of this multi-phase experiment. </a:t>
            </a:r>
          </a:p>
          <a:p>
            <a:endParaRPr lang="en-AU" dirty="0"/>
          </a:p>
          <a:p>
            <a:r>
              <a:rPr lang="en-AU" dirty="0"/>
              <a:t>And We have our residuals, which are gaussian zero mean independent and identically distributed.</a:t>
            </a:r>
          </a:p>
        </p:txBody>
      </p:sp>
      <p:sp>
        <p:nvSpPr>
          <p:cNvPr id="4" name="Slide Number Placeholder 3"/>
          <p:cNvSpPr>
            <a:spLocks noGrp="1"/>
          </p:cNvSpPr>
          <p:nvPr>
            <p:ph type="sldNum" sz="quarter" idx="5"/>
          </p:nvPr>
        </p:nvSpPr>
        <p:spPr/>
        <p:txBody>
          <a:bodyPr/>
          <a:lstStyle/>
          <a:p>
            <a:fld id="{5DAC081D-4971-8348-A3A2-4EEB2BBEB60F}" type="slidenum">
              <a:rPr lang="en-US" smtClean="0"/>
              <a:t>24</a:t>
            </a:fld>
            <a:endParaRPr lang="en-US"/>
          </a:p>
        </p:txBody>
      </p:sp>
    </p:spTree>
    <p:extLst>
      <p:ext uri="{BB962C8B-B14F-4D97-AF65-F5344CB8AC3E}">
        <p14:creationId xmlns:p14="http://schemas.microsoft.com/office/powerpoint/2010/main" val="180934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From our analysis, we can see that across all sets where it was able to partition the field and lab variation that there exists some notable non-genetic variation in each experiment. </a:t>
            </a:r>
          </a:p>
          <a:p>
            <a:endParaRPr lang="en-AU" dirty="0"/>
          </a:p>
          <a:p>
            <a:r>
              <a:rPr lang="en-AU" dirty="0"/>
              <a:t>Something that cannot be ignored.</a:t>
            </a:r>
          </a:p>
        </p:txBody>
      </p:sp>
      <p:sp>
        <p:nvSpPr>
          <p:cNvPr id="4" name="Slide Number Placeholder 3"/>
          <p:cNvSpPr>
            <a:spLocks noGrp="1"/>
          </p:cNvSpPr>
          <p:nvPr>
            <p:ph type="sldNum" sz="quarter" idx="5"/>
          </p:nvPr>
        </p:nvSpPr>
        <p:spPr/>
        <p:txBody>
          <a:bodyPr/>
          <a:lstStyle/>
          <a:p>
            <a:fld id="{5DAC081D-4971-8348-A3A2-4EEB2BBEB60F}" type="slidenum">
              <a:rPr lang="en-US" smtClean="0"/>
              <a:t>25</a:t>
            </a:fld>
            <a:endParaRPr lang="en-US"/>
          </a:p>
        </p:txBody>
      </p:sp>
    </p:spTree>
    <p:extLst>
      <p:ext uri="{BB962C8B-B14F-4D97-AF65-F5344CB8AC3E}">
        <p14:creationId xmlns:p14="http://schemas.microsoft.com/office/powerpoint/2010/main" val="1999044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can see the breakdown of field variation on the left, and laboratory variation on the right.</a:t>
            </a:r>
          </a:p>
          <a:p>
            <a:endParaRPr lang="en-AU" dirty="0"/>
          </a:p>
          <a:p>
            <a:r>
              <a:rPr lang="en-AU" dirty="0"/>
              <a:t>AS I mentioned previously, * It’s sets D and E that we will focus our simulation study on, and so we will be using values from the analyses of these experiments. </a:t>
            </a:r>
          </a:p>
          <a:p>
            <a:endParaRPr lang="en-AU" dirty="0"/>
          </a:p>
          <a:p>
            <a:r>
              <a:rPr lang="en-AU" dirty="0"/>
              <a:t>But how can we determine what numbers to use? </a:t>
            </a:r>
          </a:p>
          <a:p>
            <a:endParaRPr lang="en-AU" dirty="0"/>
          </a:p>
          <a:p>
            <a:r>
              <a:rPr lang="en-AU" dirty="0"/>
              <a:t>Simply put, it would be wrong to just average across the variance components from each of these trials, </a:t>
            </a:r>
          </a:p>
          <a:p>
            <a:r>
              <a:rPr lang="en-AU" dirty="0"/>
              <a:t>because we would be losing certain features that can be found within groupings among the data. </a:t>
            </a:r>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26</a:t>
            </a:fld>
            <a:endParaRPr lang="en-US"/>
          </a:p>
        </p:txBody>
      </p:sp>
    </p:spTree>
    <p:extLst>
      <p:ext uri="{BB962C8B-B14F-4D97-AF65-F5344CB8AC3E}">
        <p14:creationId xmlns:p14="http://schemas.microsoft.com/office/powerpoint/2010/main" val="373463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we used a K-means clustering algorithm to decide the variance components to use in our simulation. </a:t>
            </a:r>
          </a:p>
          <a:p>
            <a:endParaRPr lang="en-AU" dirty="0"/>
          </a:p>
          <a:p>
            <a:r>
              <a:rPr lang="en-AU" dirty="0"/>
              <a:t>We found that three clusters was sensible, and here’s how these two design sets in our dataset split across the 3 clusters. </a:t>
            </a:r>
          </a:p>
          <a:p>
            <a:endParaRPr lang="en-AU" dirty="0"/>
          </a:p>
          <a:p>
            <a:r>
              <a:rPr lang="en-AU" dirty="0"/>
              <a:t>A couple of things to note, </a:t>
            </a:r>
          </a:p>
          <a:p>
            <a:endParaRPr lang="en-AU" dirty="0"/>
          </a:p>
          <a:p>
            <a:r>
              <a:rPr lang="en-AU" dirty="0"/>
              <a:t>the first cluster is quite small, so we will disregard this in our simulations, and rename the others. </a:t>
            </a:r>
          </a:p>
          <a:p>
            <a:endParaRPr lang="en-AU" dirty="0"/>
          </a:p>
          <a:p>
            <a:r>
              <a:rPr lang="en-AU" dirty="0"/>
              <a:t>Another thing you might be thinking is </a:t>
            </a:r>
          </a:p>
          <a:p>
            <a:r>
              <a:rPr lang="en-AU" dirty="0"/>
              <a:t>“ is it sensible to model variety effects from a large p-q-rep trial such as those in set E with the small 24 variety 2 rep RCBD.”</a:t>
            </a:r>
          </a:p>
          <a:p>
            <a:endParaRPr lang="en-AU" dirty="0"/>
          </a:p>
          <a:p>
            <a:r>
              <a:rPr lang="en-AU" dirty="0"/>
              <a:t>However you can see in the clustering that Set E is represented most in Cluster 2, and when you compare the variety effects for this cluster against the other, it's smaller, which we would expect to see.</a:t>
            </a:r>
            <a:br>
              <a:rPr lang="en-AU" dirty="0"/>
            </a:br>
            <a:endParaRPr lang="en-AU" dirty="0"/>
          </a:p>
          <a:p>
            <a:r>
              <a:rPr lang="en-AU" dirty="0"/>
              <a:t>Now it's Time to move on to the simulations! </a:t>
            </a:r>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27</a:t>
            </a:fld>
            <a:endParaRPr lang="en-US"/>
          </a:p>
        </p:txBody>
      </p:sp>
    </p:spTree>
    <p:extLst>
      <p:ext uri="{BB962C8B-B14F-4D97-AF65-F5344CB8AC3E}">
        <p14:creationId xmlns:p14="http://schemas.microsoft.com/office/powerpoint/2010/main" val="1677559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now that we have good and meaningful estimates of the sources of variation one can expect from a Falling number experiment, </a:t>
            </a:r>
          </a:p>
          <a:p>
            <a:r>
              <a:rPr lang="en-AU" dirty="0"/>
              <a:t>we can investigate the sources of variation from different phenotyping procedures. </a:t>
            </a:r>
          </a:p>
          <a:p>
            <a:endParaRPr lang="en-AU" dirty="0"/>
          </a:p>
          <a:p>
            <a:r>
              <a:rPr lang="en-AU" dirty="0"/>
              <a:t>Using the NVT protocols from earlier along with what is known to be done in private breeding companies through conversations, </a:t>
            </a:r>
          </a:p>
          <a:p>
            <a:r>
              <a:rPr lang="en-AU" dirty="0"/>
              <a:t>we choose 3 forms of phenotyping to make comparisons of variety accuracies. </a:t>
            </a:r>
          </a:p>
          <a:p>
            <a:endParaRPr lang="en-AU" dirty="0"/>
          </a:p>
          <a:p>
            <a:r>
              <a:rPr lang="en-AU" dirty="0"/>
              <a:t>The gold standard, composite samples, and finally a single field plot per variety. I always find it hard to describe things with words, so let’s look at these through diagrams… </a:t>
            </a:r>
          </a:p>
          <a:p>
            <a:endParaRPr lang="en-AU" dirty="0"/>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28</a:t>
            </a:fld>
            <a:endParaRPr lang="en-US"/>
          </a:p>
        </p:txBody>
      </p:sp>
    </p:spTree>
    <p:extLst>
      <p:ext uri="{BB962C8B-B14F-4D97-AF65-F5344CB8AC3E}">
        <p14:creationId xmlns:p14="http://schemas.microsoft.com/office/powerpoint/2010/main" val="1355440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first is the gold standard, this involves an efficient model-based randomisation in both phases of the experiment, where all field plots are sampled for the lab in either a fully or partially replicated manner. </a:t>
            </a:r>
          </a:p>
          <a:p>
            <a:endParaRPr lang="en-AU" dirty="0"/>
          </a:p>
          <a:p>
            <a:r>
              <a:rPr lang="en-AU" dirty="0"/>
              <a:t>We will use GRDC-type trials to explain each phenotyping methodology, however, these are simple to scale to a breeder trial. </a:t>
            </a:r>
          </a:p>
          <a:p>
            <a:r>
              <a:rPr lang="en-AU" dirty="0"/>
              <a:t>Here are our field plots on the left and laboratory samples on the right. You can see that we’ve allocated to these varieties as per our ODW designs. </a:t>
            </a:r>
          </a:p>
          <a:p>
            <a:r>
              <a:rPr lang="en-AU" dirty="0"/>
              <a:t>Each field plot will get two lab dups and half of the varieties will get an extra 2 dups for a single rep, of which was decided by ODW. </a:t>
            </a:r>
          </a:p>
        </p:txBody>
      </p:sp>
      <p:sp>
        <p:nvSpPr>
          <p:cNvPr id="4" name="Slide Number Placeholder 3"/>
          <p:cNvSpPr>
            <a:spLocks noGrp="1"/>
          </p:cNvSpPr>
          <p:nvPr>
            <p:ph type="sldNum" sz="quarter" idx="5"/>
          </p:nvPr>
        </p:nvSpPr>
        <p:spPr/>
        <p:txBody>
          <a:bodyPr/>
          <a:lstStyle/>
          <a:p>
            <a:fld id="{5DAC081D-4971-8348-A3A2-4EEB2BBEB60F}" type="slidenum">
              <a:rPr lang="en-US" smtClean="0"/>
              <a:t>29</a:t>
            </a:fld>
            <a:endParaRPr lang="en-US"/>
          </a:p>
        </p:txBody>
      </p:sp>
    </p:spTree>
    <p:extLst>
      <p:ext uri="{BB962C8B-B14F-4D97-AF65-F5344CB8AC3E}">
        <p14:creationId xmlns:p14="http://schemas.microsoft.com/office/powerpoint/2010/main" val="65142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 brief outline of my talk, First I will provide some context, talk about my motivating dataset, before discussing the estimation of sources of variation in a multiphase experiment. Finally, I will discuss my simulation experiment. </a:t>
            </a:r>
          </a:p>
        </p:txBody>
      </p:sp>
      <p:sp>
        <p:nvSpPr>
          <p:cNvPr id="4" name="Slide Number Placeholder 3"/>
          <p:cNvSpPr>
            <a:spLocks noGrp="1"/>
          </p:cNvSpPr>
          <p:nvPr>
            <p:ph type="sldNum" sz="quarter" idx="5"/>
          </p:nvPr>
        </p:nvSpPr>
        <p:spPr/>
        <p:txBody>
          <a:bodyPr/>
          <a:lstStyle/>
          <a:p>
            <a:fld id="{5DAC081D-4971-8348-A3A2-4EEB2BBEB60F}" type="slidenum">
              <a:rPr lang="en-US" smtClean="0"/>
              <a:t>3</a:t>
            </a:fld>
            <a:endParaRPr lang="en-US"/>
          </a:p>
        </p:txBody>
      </p:sp>
    </p:spTree>
    <p:extLst>
      <p:ext uri="{BB962C8B-B14F-4D97-AF65-F5344CB8AC3E}">
        <p14:creationId xmlns:p14="http://schemas.microsoft.com/office/powerpoint/2010/main" val="2206034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second method is to composite samples. This involves using a basic </a:t>
            </a:r>
            <a:r>
              <a:rPr lang="en-AU" dirty="0" err="1"/>
              <a:t>rcbd</a:t>
            </a:r>
            <a:r>
              <a:rPr lang="en-AU" dirty="0"/>
              <a:t> or p-rep design in the field. </a:t>
            </a:r>
          </a:p>
          <a:p>
            <a:r>
              <a:rPr lang="en-AU" dirty="0"/>
              <a:t>and combining each field plots from each variety.</a:t>
            </a:r>
          </a:p>
          <a:p>
            <a:r>
              <a:rPr lang="en-AU" dirty="0"/>
              <a:t>we now only use the first 24 plots within the laboratory. </a:t>
            </a:r>
          </a:p>
          <a:p>
            <a:r>
              <a:rPr lang="en-AU" dirty="0"/>
              <a:t>This is assuming that 2 machines were used, one can also do this with just one machine. </a:t>
            </a:r>
          </a:p>
        </p:txBody>
      </p:sp>
      <p:sp>
        <p:nvSpPr>
          <p:cNvPr id="4" name="Slide Number Placeholder 3"/>
          <p:cNvSpPr>
            <a:spLocks noGrp="1"/>
          </p:cNvSpPr>
          <p:nvPr>
            <p:ph type="sldNum" sz="quarter" idx="5"/>
          </p:nvPr>
        </p:nvSpPr>
        <p:spPr/>
        <p:txBody>
          <a:bodyPr/>
          <a:lstStyle/>
          <a:p>
            <a:fld id="{5DAC081D-4971-8348-A3A2-4EEB2BBEB60F}" type="slidenum">
              <a:rPr lang="en-US" smtClean="0"/>
              <a:t>30</a:t>
            </a:fld>
            <a:endParaRPr lang="en-US"/>
          </a:p>
        </p:txBody>
      </p:sp>
    </p:spTree>
    <p:extLst>
      <p:ext uri="{BB962C8B-B14F-4D97-AF65-F5344CB8AC3E}">
        <p14:creationId xmlns:p14="http://schemas.microsoft.com/office/powerpoint/2010/main" val="2420885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Finally, the third method is to randomly take a single field plot per variety (by sampling rep blocks), and again processed in systematic order within the laboratory. </a:t>
            </a:r>
          </a:p>
        </p:txBody>
      </p:sp>
      <p:sp>
        <p:nvSpPr>
          <p:cNvPr id="4" name="Slide Number Placeholder 3"/>
          <p:cNvSpPr>
            <a:spLocks noGrp="1"/>
          </p:cNvSpPr>
          <p:nvPr>
            <p:ph type="sldNum" sz="quarter" idx="5"/>
          </p:nvPr>
        </p:nvSpPr>
        <p:spPr/>
        <p:txBody>
          <a:bodyPr/>
          <a:lstStyle/>
          <a:p>
            <a:fld id="{5DAC081D-4971-8348-A3A2-4EEB2BBEB60F}" type="slidenum">
              <a:rPr lang="en-US" smtClean="0"/>
              <a:t>31</a:t>
            </a:fld>
            <a:endParaRPr lang="en-US"/>
          </a:p>
        </p:txBody>
      </p:sp>
    </p:spTree>
    <p:extLst>
      <p:ext uri="{BB962C8B-B14F-4D97-AF65-F5344CB8AC3E}">
        <p14:creationId xmlns:p14="http://schemas.microsoft.com/office/powerpoint/2010/main" val="1301687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t>So here’s the workflow for our simulation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t>We design the field phase designs either as an RCBD or p-rep for GRDC-and breeder-type trials, respectively.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t>We then construct the model-based laboratory design for the gold standard using ODW (more details for this can be found in a recent paper by Butler and Cullis, also as discussed by Brian in his talk this morning)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t>We generate the full data vector based on the models detailed in the Design Tableau from earlier, taking variance components from each of the 2 k-means clusters.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t>Once this is all done, then we can test the composite and single plot phenology methods nested within simulations against the gold standard method. </a:t>
            </a:r>
          </a:p>
        </p:txBody>
      </p:sp>
      <p:sp>
        <p:nvSpPr>
          <p:cNvPr id="4" name="Slide Number Placeholder 3"/>
          <p:cNvSpPr>
            <a:spLocks noGrp="1"/>
          </p:cNvSpPr>
          <p:nvPr>
            <p:ph type="sldNum" sz="quarter" idx="5"/>
          </p:nvPr>
        </p:nvSpPr>
        <p:spPr/>
        <p:txBody>
          <a:bodyPr/>
          <a:lstStyle/>
          <a:p>
            <a:fld id="{5DAC081D-4971-8348-A3A2-4EEB2BBEB60F}" type="slidenum">
              <a:rPr lang="en-US" smtClean="0"/>
              <a:t>32</a:t>
            </a:fld>
            <a:endParaRPr lang="en-US"/>
          </a:p>
        </p:txBody>
      </p:sp>
    </p:spTree>
    <p:extLst>
      <p:ext uri="{BB962C8B-B14F-4D97-AF65-F5344CB8AC3E}">
        <p14:creationId xmlns:p14="http://schemas.microsoft.com/office/powerpoint/2010/main" val="2692196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accurately compare our alternating sampling methodology within simulations, we need to adjust our LMM from earlier.</a:t>
            </a:r>
          </a:p>
          <a:p>
            <a:endParaRPr lang="en-AU" dirty="0"/>
          </a:p>
          <a:p>
            <a:r>
              <a:rPr lang="en-AU" dirty="0"/>
              <a:t>We now group our non-genetic field and laboratory effects in this vector named eta, so our comparisons can be nested within simulations. </a:t>
            </a:r>
          </a:p>
        </p:txBody>
      </p:sp>
      <p:sp>
        <p:nvSpPr>
          <p:cNvPr id="4" name="Slide Number Placeholder 3"/>
          <p:cNvSpPr>
            <a:spLocks noGrp="1"/>
          </p:cNvSpPr>
          <p:nvPr>
            <p:ph type="sldNum" sz="quarter" idx="5"/>
          </p:nvPr>
        </p:nvSpPr>
        <p:spPr/>
        <p:txBody>
          <a:bodyPr/>
          <a:lstStyle/>
          <a:p>
            <a:fld id="{5DAC081D-4971-8348-A3A2-4EEB2BBEB60F}" type="slidenum">
              <a:rPr lang="en-US" smtClean="0"/>
              <a:t>33</a:t>
            </a:fld>
            <a:endParaRPr lang="en-US"/>
          </a:p>
        </p:txBody>
      </p:sp>
    </p:spTree>
    <p:extLst>
      <p:ext uri="{BB962C8B-B14F-4D97-AF65-F5344CB8AC3E}">
        <p14:creationId xmlns:p14="http://schemas.microsoft.com/office/powerpoint/2010/main" val="2806734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with some designs established, we can now perform our simulation study. </a:t>
            </a:r>
          </a:p>
          <a:p>
            <a:endParaRPr lang="en-AU" dirty="0"/>
          </a:p>
          <a:p>
            <a:r>
              <a:rPr lang="en-AU" dirty="0"/>
              <a:t>We generate 5000 simulations for a trial similar to our GRDC and breeder type trials for each of the 2 k-cluster means. </a:t>
            </a:r>
          </a:p>
          <a:p>
            <a:endParaRPr lang="en-AU" dirty="0"/>
          </a:p>
          <a:p>
            <a:r>
              <a:rPr lang="en-AU" dirty="0"/>
              <a:t>Here are some examples of how the field plot and laboratory sample plot effects look for our GRDC-type trials. </a:t>
            </a:r>
          </a:p>
        </p:txBody>
      </p:sp>
      <p:sp>
        <p:nvSpPr>
          <p:cNvPr id="4" name="Slide Number Placeholder 3"/>
          <p:cNvSpPr>
            <a:spLocks noGrp="1"/>
          </p:cNvSpPr>
          <p:nvPr>
            <p:ph type="sldNum" sz="quarter" idx="5"/>
          </p:nvPr>
        </p:nvSpPr>
        <p:spPr/>
        <p:txBody>
          <a:bodyPr/>
          <a:lstStyle/>
          <a:p>
            <a:fld id="{5DAC081D-4971-8348-A3A2-4EEB2BBEB60F}" type="slidenum">
              <a:rPr lang="en-US" smtClean="0"/>
              <a:t>34</a:t>
            </a:fld>
            <a:endParaRPr lang="en-US"/>
          </a:p>
        </p:txBody>
      </p:sp>
    </p:spTree>
    <p:extLst>
      <p:ext uri="{BB962C8B-B14F-4D97-AF65-F5344CB8AC3E}">
        <p14:creationId xmlns:p14="http://schemas.microsoft.com/office/powerpoint/2010/main" val="876820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can look at the distribution from the simulated variance components for each term in the model for the 5000 simulations using </a:t>
            </a:r>
            <a:r>
              <a:rPr lang="en-AU" dirty="0" err="1"/>
              <a:t>dwreml</a:t>
            </a:r>
            <a:r>
              <a:rPr lang="en-AU" dirty="0"/>
              <a:t>.</a:t>
            </a:r>
          </a:p>
          <a:p>
            <a:endParaRPr lang="en-AU" dirty="0"/>
          </a:p>
          <a:p>
            <a:r>
              <a:rPr lang="en-AU" dirty="0"/>
              <a:t>As some of you know, the 0 counts are due to bound components. On each grid, I also plot what the true variance component value is.</a:t>
            </a:r>
          </a:p>
          <a:p>
            <a:endParaRPr lang="en-AU" dirty="0"/>
          </a:p>
          <a:p>
            <a:r>
              <a:rPr lang="en-AU" dirty="0"/>
              <a:t>I believe that we are able to estimate our field and lab variations quite nicely. </a:t>
            </a:r>
          </a:p>
          <a:p>
            <a:endParaRPr lang="en-AU" dirty="0"/>
          </a:p>
          <a:p>
            <a:r>
              <a:rPr lang="en-AU" dirty="0"/>
              <a:t>And note that while the laboratory components are quite small, it still exists. </a:t>
            </a:r>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35</a:t>
            </a:fld>
            <a:endParaRPr lang="en-US"/>
          </a:p>
        </p:txBody>
      </p:sp>
    </p:spTree>
    <p:extLst>
      <p:ext uri="{BB962C8B-B14F-4D97-AF65-F5344CB8AC3E}">
        <p14:creationId xmlns:p14="http://schemas.microsoft.com/office/powerpoint/2010/main" val="287784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Briefly here’s the similar output for our second k-means cluster of these trial types. </a:t>
            </a:r>
          </a:p>
        </p:txBody>
      </p:sp>
      <p:sp>
        <p:nvSpPr>
          <p:cNvPr id="4" name="Slide Number Placeholder 3"/>
          <p:cNvSpPr>
            <a:spLocks noGrp="1"/>
          </p:cNvSpPr>
          <p:nvPr>
            <p:ph type="sldNum" sz="quarter" idx="5"/>
          </p:nvPr>
        </p:nvSpPr>
        <p:spPr/>
        <p:txBody>
          <a:bodyPr/>
          <a:lstStyle/>
          <a:p>
            <a:fld id="{5DAC081D-4971-8348-A3A2-4EEB2BBEB60F}" type="slidenum">
              <a:rPr lang="en-US" smtClean="0"/>
              <a:t>36</a:t>
            </a:fld>
            <a:endParaRPr lang="en-US"/>
          </a:p>
        </p:txBody>
      </p:sp>
    </p:spTree>
    <p:extLst>
      <p:ext uri="{BB962C8B-B14F-4D97-AF65-F5344CB8AC3E}">
        <p14:creationId xmlns:p14="http://schemas.microsoft.com/office/powerpoint/2010/main" val="2691474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our breeder type trials, we note similar things, however there are less laboratory components appear lower to the partially replicated design within the laboratory. </a:t>
            </a:r>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37</a:t>
            </a:fld>
            <a:endParaRPr lang="en-US"/>
          </a:p>
        </p:txBody>
      </p:sp>
    </p:spTree>
    <p:extLst>
      <p:ext uri="{BB962C8B-B14F-4D97-AF65-F5344CB8AC3E}">
        <p14:creationId xmlns:p14="http://schemas.microsoft.com/office/powerpoint/2010/main" val="2658409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And similarly for our second k-means cluster.</a:t>
            </a:r>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38</a:t>
            </a:fld>
            <a:endParaRPr lang="en-US"/>
          </a:p>
        </p:txBody>
      </p:sp>
    </p:spTree>
    <p:extLst>
      <p:ext uri="{BB962C8B-B14F-4D97-AF65-F5344CB8AC3E}">
        <p14:creationId xmlns:p14="http://schemas.microsoft.com/office/powerpoint/2010/main" val="1040598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I’ve made a table of the biases and CVs for each of these design sets and clusters for the variety and non-genetic field effects. </a:t>
            </a:r>
          </a:p>
          <a:p>
            <a:endParaRPr lang="en-AU" dirty="0"/>
          </a:p>
          <a:p>
            <a:r>
              <a:rPr lang="en-AU" dirty="0"/>
              <a:t>Note that large bias and CV values are due to the low corresponding component sizes. </a:t>
            </a:r>
          </a:p>
          <a:p>
            <a:endParaRPr lang="en-AU" dirty="0"/>
          </a:p>
          <a:p>
            <a:r>
              <a:rPr lang="en-AU" dirty="0"/>
              <a:t>AS we've seen, most of these terms do have a low number of degrees of freedom. </a:t>
            </a:r>
          </a:p>
        </p:txBody>
      </p:sp>
      <p:sp>
        <p:nvSpPr>
          <p:cNvPr id="4" name="Slide Number Placeholder 3"/>
          <p:cNvSpPr>
            <a:spLocks noGrp="1"/>
          </p:cNvSpPr>
          <p:nvPr>
            <p:ph type="sldNum" sz="quarter" idx="5"/>
          </p:nvPr>
        </p:nvSpPr>
        <p:spPr/>
        <p:txBody>
          <a:bodyPr/>
          <a:lstStyle/>
          <a:p>
            <a:fld id="{5DAC081D-4971-8348-A3A2-4EEB2BBEB60F}" type="slidenum">
              <a:rPr lang="en-US" smtClean="0"/>
              <a:t>39</a:t>
            </a:fld>
            <a:endParaRPr lang="en-US"/>
          </a:p>
        </p:txBody>
      </p:sp>
    </p:spTree>
    <p:extLst>
      <p:ext uri="{BB962C8B-B14F-4D97-AF65-F5344CB8AC3E}">
        <p14:creationId xmlns:p14="http://schemas.microsoft.com/office/powerpoint/2010/main" val="1263810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Read bold parts</a:t>
            </a:r>
          </a:p>
        </p:txBody>
      </p:sp>
      <p:sp>
        <p:nvSpPr>
          <p:cNvPr id="4" name="Slide Number Placeholder 3"/>
          <p:cNvSpPr>
            <a:spLocks noGrp="1"/>
          </p:cNvSpPr>
          <p:nvPr>
            <p:ph type="sldNum" sz="quarter" idx="5"/>
          </p:nvPr>
        </p:nvSpPr>
        <p:spPr/>
        <p:txBody>
          <a:bodyPr/>
          <a:lstStyle/>
          <a:p>
            <a:fld id="{5DAC081D-4971-8348-A3A2-4EEB2BBEB60F}" type="slidenum">
              <a:rPr lang="en-US" smtClean="0"/>
              <a:t>4</a:t>
            </a:fld>
            <a:endParaRPr lang="en-US"/>
          </a:p>
        </p:txBody>
      </p:sp>
    </p:spTree>
    <p:extLst>
      <p:ext uri="{BB962C8B-B14F-4D97-AF65-F5344CB8AC3E}">
        <p14:creationId xmlns:p14="http://schemas.microsoft.com/office/powerpoint/2010/main" val="16859476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another table, however, this time looking at the laboratory effects.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Similarly here, high bias values and CVs are due to small component sizes… Note again that Biases for Set E are on average larger due to the partially replicated nature of the laboratory designs. </a:t>
            </a:r>
          </a:p>
          <a:p>
            <a:endParaRPr lang="en-AU" dirty="0"/>
          </a:p>
          <a:p>
            <a:r>
              <a:rPr lang="en-AU" dirty="0"/>
              <a:t>However, we’re quite happy with how these estimated variance components across design sets for each cluster. </a:t>
            </a:r>
          </a:p>
          <a:p>
            <a:endParaRPr lang="en-AU" dirty="0"/>
          </a:p>
          <a:p>
            <a:r>
              <a:rPr lang="en-AU" dirty="0"/>
              <a:t>I need to say that this is something that would NOT have been possible without our motivating data-set. </a:t>
            </a:r>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40</a:t>
            </a:fld>
            <a:endParaRPr lang="en-US"/>
          </a:p>
        </p:txBody>
      </p:sp>
    </p:spTree>
    <p:extLst>
      <p:ext uri="{BB962C8B-B14F-4D97-AF65-F5344CB8AC3E}">
        <p14:creationId xmlns:p14="http://schemas.microsoft.com/office/powerpoint/2010/main" val="2566516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compare some phenotyping methodologies now. </a:t>
            </a:r>
          </a:p>
          <a:p>
            <a:endParaRPr lang="en-AU" dirty="0"/>
          </a:p>
          <a:p>
            <a:r>
              <a:rPr lang="en-AU" dirty="0"/>
              <a:t>Here’s a table comparing the correlations to the true variety values within each of our phenology methods for GRDC-type trials. </a:t>
            </a:r>
          </a:p>
          <a:p>
            <a:endParaRPr lang="en-AU" dirty="0"/>
          </a:p>
          <a:p>
            <a:r>
              <a:rPr lang="en-AU" dirty="0"/>
              <a:t>It’s great that we have the ability to model the variation within each phase, as this provides good insight into these correlations. </a:t>
            </a:r>
          </a:p>
          <a:p>
            <a:endParaRPr lang="en-AU" dirty="0"/>
          </a:p>
          <a:p>
            <a:r>
              <a:rPr lang="en-AU" dirty="0"/>
              <a:t>Note that in our GRDC-type trials, half of the varieties featured a field plot with an extra pair of lab duplication, hence we separate our correlations into the number of lab duplicates for each k-means cluster group. </a:t>
            </a:r>
          </a:p>
          <a:p>
            <a:endParaRPr lang="en-AU" dirty="0"/>
          </a:p>
          <a:p>
            <a:r>
              <a:rPr lang="en-AU" dirty="0"/>
              <a:t>Going across methods, we can see a decrease in correlations. In the worst cases, the composite method has a decrease of 11.5% [CLICK], and even more so the single plot method decreases by 15.1% [CLICK]. This shows why it is important to account for the lab variation. </a:t>
            </a:r>
          </a:p>
          <a:p>
            <a:r>
              <a:rPr lang="en-AU" dirty="0"/>
              <a:t>I just want to reiterate that this is something that we were able to simulate and test due to our amazing motivating dataset. </a:t>
            </a:r>
          </a:p>
          <a:p>
            <a:endParaRPr lang="en-AU" dirty="0"/>
          </a:p>
          <a:p>
            <a:r>
              <a:rPr lang="en-AU" dirty="0"/>
              <a:t>What is good to see, is that as we go down the gold method column, correlations increase with more lab duplication.</a:t>
            </a:r>
          </a:p>
        </p:txBody>
      </p:sp>
      <p:sp>
        <p:nvSpPr>
          <p:cNvPr id="4" name="Slide Number Placeholder 3"/>
          <p:cNvSpPr>
            <a:spLocks noGrp="1"/>
          </p:cNvSpPr>
          <p:nvPr>
            <p:ph type="sldNum" sz="quarter" idx="5"/>
          </p:nvPr>
        </p:nvSpPr>
        <p:spPr/>
        <p:txBody>
          <a:bodyPr/>
          <a:lstStyle/>
          <a:p>
            <a:fld id="{5DAC081D-4971-8348-A3A2-4EEB2BBEB60F}" type="slidenum">
              <a:rPr lang="en-US" smtClean="0"/>
              <a:t>41</a:t>
            </a:fld>
            <a:endParaRPr lang="en-US"/>
          </a:p>
        </p:txBody>
      </p:sp>
    </p:spTree>
    <p:extLst>
      <p:ext uri="{BB962C8B-B14F-4D97-AF65-F5344CB8AC3E}">
        <p14:creationId xmlns:p14="http://schemas.microsoft.com/office/powerpoint/2010/main" val="4036371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Moving onto the breeder type trials, there are a few interesting things happening in this table. </a:t>
            </a:r>
          </a:p>
          <a:p>
            <a:endParaRPr lang="en-AU" dirty="0"/>
          </a:p>
          <a:p>
            <a:r>
              <a:rPr lang="en-AU" dirty="0"/>
              <a:t>As before, we separate our correlations according to the number of field and lab replications a variety and its field plot had. </a:t>
            </a:r>
          </a:p>
          <a:p>
            <a:endParaRPr lang="en-AU" dirty="0"/>
          </a:p>
          <a:p>
            <a:r>
              <a:rPr lang="en-AU" dirty="0"/>
              <a:t>Note how the correlations stay the same between the composite and single rep testing methods for the single field rep varieties, which makes sense. </a:t>
            </a:r>
          </a:p>
          <a:p>
            <a:r>
              <a:rPr lang="en-AU" dirty="0"/>
              <a:t>The reduction in correlation from the golden method that we’re seeing in the first row must be caused by not utilising a valid statistical design (i.e. randomisation) within the laboratory, something that is only possible to see due to our motivating data-set. Moving along each row shows how accounting for the lab variation is important. </a:t>
            </a:r>
          </a:p>
          <a:p>
            <a:endParaRPr lang="en-AU" dirty="0"/>
          </a:p>
          <a:p>
            <a:r>
              <a:rPr lang="en-AU" dirty="0"/>
              <a:t>Another key result from this table is that we can see the progression of gold going down the column shows why lab duplication is important. </a:t>
            </a:r>
          </a:p>
          <a:p>
            <a:r>
              <a:rPr lang="en-AU" dirty="0"/>
              <a:t>Whereas the extra effort for compositing samples v single plot doesn’t have bang for buck. </a:t>
            </a:r>
          </a:p>
          <a:p>
            <a:endParaRPr lang="en-AU" dirty="0"/>
          </a:p>
          <a:p>
            <a:r>
              <a:rPr lang="en-AU" dirty="0"/>
              <a:t>In some of the worst cases we can see a reduction in correlation from the true values of in the composite method of 9% [CLICK], </a:t>
            </a:r>
          </a:p>
          <a:p>
            <a:r>
              <a:rPr lang="en-AU" dirty="0"/>
              <a:t>And in the single field plot method, we see a reduction of 13% [CLICK]. </a:t>
            </a:r>
          </a:p>
          <a:p>
            <a:endParaRPr lang="en-AU" dirty="0"/>
          </a:p>
          <a:p>
            <a:r>
              <a:rPr lang="en-AU" dirty="0"/>
              <a:t>These can have catastrophic results if a variety ends up being marketed that was believed to not express LMA, when it truly does. Or inversely, a breeding company could lose money missing out on a killer variety due to a false belief that it expresses LMA. </a:t>
            </a:r>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42</a:t>
            </a:fld>
            <a:endParaRPr lang="en-US"/>
          </a:p>
        </p:txBody>
      </p:sp>
    </p:spTree>
    <p:extLst>
      <p:ext uri="{BB962C8B-B14F-4D97-AF65-F5344CB8AC3E}">
        <p14:creationId xmlns:p14="http://schemas.microsoft.com/office/powerpoint/2010/main" val="1797628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that leads us to ask the question. Is making cuts to time and budget constraints by compositing samples or choosing a single field plot a sensible thing to do or are you just shooting yourself in the foot in the long run? </a:t>
            </a:r>
          </a:p>
          <a:p>
            <a:endParaRPr lang="en-AU" dirty="0"/>
          </a:p>
          <a:p>
            <a:r>
              <a:rPr lang="en-AU" dirty="0"/>
              <a:t>I do understand that it is no easy feat to test every single field plot with multiple duplication so what I hope to achieve next is to simulate a method that can provide decent accuracy while still saving time and money. </a:t>
            </a:r>
          </a:p>
          <a:p>
            <a:endParaRPr lang="en-AU" dirty="0"/>
          </a:p>
          <a:p>
            <a:r>
              <a:rPr lang="en-AU" dirty="0"/>
              <a:t>Thank you. </a:t>
            </a:r>
          </a:p>
        </p:txBody>
      </p:sp>
      <p:sp>
        <p:nvSpPr>
          <p:cNvPr id="4" name="Slide Number Placeholder 3"/>
          <p:cNvSpPr>
            <a:spLocks noGrp="1"/>
          </p:cNvSpPr>
          <p:nvPr>
            <p:ph type="sldNum" sz="quarter" idx="5"/>
          </p:nvPr>
        </p:nvSpPr>
        <p:spPr/>
        <p:txBody>
          <a:bodyPr/>
          <a:lstStyle/>
          <a:p>
            <a:fld id="{5DAC081D-4971-8348-A3A2-4EEB2BBEB60F}" type="slidenum">
              <a:rPr lang="en-US" smtClean="0"/>
              <a:t>43</a:t>
            </a:fld>
            <a:endParaRPr lang="en-US"/>
          </a:p>
        </p:txBody>
      </p:sp>
    </p:spTree>
    <p:extLst>
      <p:ext uri="{BB962C8B-B14F-4D97-AF65-F5344CB8AC3E}">
        <p14:creationId xmlns:p14="http://schemas.microsoft.com/office/powerpoint/2010/main" val="2670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that leads us to ask the question. Is making cuts to time and budget constraints by compositing samples or choosing a single field plot a sensible thing to do or are you just shooting yourself in the foot in the long run? </a:t>
            </a:r>
          </a:p>
          <a:p>
            <a:endParaRPr lang="en-AU" dirty="0"/>
          </a:p>
          <a:p>
            <a:r>
              <a:rPr lang="en-AU" dirty="0"/>
              <a:t>I do understand that it is no easy feat to test every single field plot with multiple duplication so what I hope to achieve next is to simulate a method that can provide decent correlation in accuracy while still saving the testing body time and money. </a:t>
            </a:r>
          </a:p>
          <a:p>
            <a:endParaRPr lang="en-AU" dirty="0"/>
          </a:p>
          <a:p>
            <a:r>
              <a:rPr lang="en-AU" dirty="0"/>
              <a:t>Thank you. </a:t>
            </a:r>
          </a:p>
        </p:txBody>
      </p:sp>
      <p:sp>
        <p:nvSpPr>
          <p:cNvPr id="4" name="Slide Number Placeholder 3"/>
          <p:cNvSpPr>
            <a:spLocks noGrp="1"/>
          </p:cNvSpPr>
          <p:nvPr>
            <p:ph type="sldNum" sz="quarter" idx="5"/>
          </p:nvPr>
        </p:nvSpPr>
        <p:spPr/>
        <p:txBody>
          <a:bodyPr/>
          <a:lstStyle/>
          <a:p>
            <a:fld id="{5DAC081D-4971-8348-A3A2-4EEB2BBEB60F}" type="slidenum">
              <a:rPr lang="en-US" smtClean="0"/>
              <a:t>45</a:t>
            </a:fld>
            <a:endParaRPr lang="en-US"/>
          </a:p>
        </p:txBody>
      </p:sp>
    </p:spTree>
    <p:extLst>
      <p:ext uri="{BB962C8B-B14F-4D97-AF65-F5344CB8AC3E}">
        <p14:creationId xmlns:p14="http://schemas.microsoft.com/office/powerpoint/2010/main" val="388001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Briefly, here’s an example of a Falling number machine. </a:t>
            </a:r>
          </a:p>
          <a:p>
            <a:r>
              <a:rPr lang="en-AU" dirty="0"/>
              <a:t>The procedure involves creating a slurry from grain samples in either Tube of this machine. This is mixed using a rod. This rod is then released from the top and the Falling number measurement is the time it takes the rod to reach the bottom of the tube in seconds. </a:t>
            </a:r>
          </a:p>
          <a:p>
            <a:endParaRPr lang="en-AU" dirty="0"/>
          </a:p>
          <a:p>
            <a:r>
              <a:rPr lang="en-AU" dirty="0"/>
              <a:t>You can see that this procedure takes a long time…</a:t>
            </a:r>
          </a:p>
          <a:p>
            <a:endParaRPr lang="en-AU" dirty="0"/>
          </a:p>
          <a:p>
            <a:r>
              <a:rPr lang="en-AU" dirty="0"/>
              <a:t>A lower FN means that there is less starch in the product. Typically due to either pre-harvest sprouting or our trait of interest, LMA. </a:t>
            </a:r>
          </a:p>
          <a:p>
            <a:r>
              <a:rPr lang="en-AU" dirty="0"/>
              <a:t>On the right we can see how the end-product is affected with low to high falling numbers. If wheat grain sold by a farmer has a low falling number, they can expect to receive less money for it. </a:t>
            </a:r>
          </a:p>
        </p:txBody>
      </p:sp>
      <p:sp>
        <p:nvSpPr>
          <p:cNvPr id="4" name="Slide Number Placeholder 3"/>
          <p:cNvSpPr>
            <a:spLocks noGrp="1"/>
          </p:cNvSpPr>
          <p:nvPr>
            <p:ph type="sldNum" sz="quarter" idx="5"/>
          </p:nvPr>
        </p:nvSpPr>
        <p:spPr/>
        <p:txBody>
          <a:bodyPr/>
          <a:lstStyle/>
          <a:p>
            <a:fld id="{5DAC081D-4971-8348-A3A2-4EEB2BBEB60F}" type="slidenum">
              <a:rPr lang="en-US" smtClean="0"/>
              <a:t>5</a:t>
            </a:fld>
            <a:endParaRPr lang="en-US"/>
          </a:p>
        </p:txBody>
      </p:sp>
    </p:spTree>
    <p:extLst>
      <p:ext uri="{BB962C8B-B14F-4D97-AF65-F5344CB8AC3E}">
        <p14:creationId xmlns:p14="http://schemas.microsoft.com/office/powerpoint/2010/main" val="895201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What’s important in LMA testing is that this expression is influenced by variety and environment interactions. So it is imperative to test material in many field trials to capture many environmental characteristics. </a:t>
            </a:r>
          </a:p>
          <a:p>
            <a:endParaRPr lang="en-AU" dirty="0"/>
          </a:p>
          <a:p>
            <a:r>
              <a:rPr lang="en-AU" dirty="0"/>
              <a:t>However, there are thresholds in time and money to the number of varieties that can be tested to due to the multiphase nature of the FN procedure.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So the question is::::: </a:t>
            </a:r>
            <a:r>
              <a:rPr lang="en-GB" sz="1200" b="1" dirty="0">
                <a:solidFill>
                  <a:srgbClr val="E5117E"/>
                </a:solidFill>
                <a:cs typeface="Tahoma"/>
              </a:rPr>
              <a:t>How do we best allocate resources to maximise prediction accuracy in finding LMA expressors?</a:t>
            </a:r>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6</a:t>
            </a:fld>
            <a:endParaRPr lang="en-US"/>
          </a:p>
        </p:txBody>
      </p:sp>
    </p:spTree>
    <p:extLst>
      <p:ext uri="{BB962C8B-B14F-4D97-AF65-F5344CB8AC3E}">
        <p14:creationId xmlns:p14="http://schemas.microsoft.com/office/powerpoint/2010/main" val="18371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Well let’s look at what is currently done across Australia? </a:t>
            </a:r>
          </a:p>
          <a:p>
            <a:endParaRPr lang="en-AU" dirty="0"/>
          </a:p>
          <a:p>
            <a:r>
              <a:rPr lang="en-AU" dirty="0"/>
              <a:t>One example is Australia’s biggest grain variety trials is the National Variety Trials.</a:t>
            </a:r>
          </a:p>
          <a:p>
            <a:r>
              <a:rPr lang="en-AU" dirty="0"/>
              <a:t> </a:t>
            </a:r>
          </a:p>
          <a:p>
            <a:r>
              <a:rPr lang="en-AU" dirty="0"/>
              <a:t>Hundreds of independent grain trials are conducted all over Australia testing varieties in wheat, barley, canola, chickpea, just to name a few, that are available on the market for growers to buy. </a:t>
            </a:r>
          </a:p>
          <a:p>
            <a:endParaRPr lang="en-AU" dirty="0"/>
          </a:p>
          <a:p>
            <a:r>
              <a:rPr lang="en-AU" dirty="0"/>
              <a:t>Each trial is typically designed as ~20 varieties in a 3-rep RCBD design – Blocked in two directions. </a:t>
            </a:r>
          </a:p>
          <a:p>
            <a:endParaRPr lang="en-AU" dirty="0"/>
          </a:p>
          <a:p>
            <a:r>
              <a:rPr lang="en-AU" dirty="0"/>
              <a:t>Along with measuring yield, they also perform a range of grain quality tests. Here is their protocol booklet found online. </a:t>
            </a:r>
          </a:p>
        </p:txBody>
      </p:sp>
      <p:sp>
        <p:nvSpPr>
          <p:cNvPr id="4" name="Slide Number Placeholder 3"/>
          <p:cNvSpPr>
            <a:spLocks noGrp="1"/>
          </p:cNvSpPr>
          <p:nvPr>
            <p:ph type="sldNum" sz="quarter" idx="5"/>
          </p:nvPr>
        </p:nvSpPr>
        <p:spPr/>
        <p:txBody>
          <a:bodyPr/>
          <a:lstStyle/>
          <a:p>
            <a:fld id="{5DAC081D-4971-8348-A3A2-4EEB2BBEB60F}" type="slidenum">
              <a:rPr lang="en-US" smtClean="0"/>
              <a:t>7</a:t>
            </a:fld>
            <a:endParaRPr lang="en-US"/>
          </a:p>
        </p:txBody>
      </p:sp>
    </p:spTree>
    <p:extLst>
      <p:ext uri="{BB962C8B-B14F-4D97-AF65-F5344CB8AC3E}">
        <p14:creationId xmlns:p14="http://schemas.microsoft.com/office/powerpoint/2010/main" val="1164085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an abstract of what they do for quality trait testing….</a:t>
            </a:r>
          </a:p>
          <a:p>
            <a:r>
              <a:rPr lang="en-AU" dirty="0"/>
              <a:t>“composite sample or individual plot samples”… no mention of design or number of laboratory duplicates… nothing. Just vagueness. </a:t>
            </a:r>
          </a:p>
          <a:p>
            <a:endParaRPr lang="en-AU" dirty="0"/>
          </a:p>
          <a:p>
            <a:r>
              <a:rPr lang="en-AU" dirty="0"/>
              <a:t>Is this good enough? Well let’s investigate! </a:t>
            </a:r>
          </a:p>
        </p:txBody>
      </p:sp>
      <p:sp>
        <p:nvSpPr>
          <p:cNvPr id="4" name="Slide Number Placeholder 3"/>
          <p:cNvSpPr>
            <a:spLocks noGrp="1"/>
          </p:cNvSpPr>
          <p:nvPr>
            <p:ph type="sldNum" sz="quarter" idx="5"/>
          </p:nvPr>
        </p:nvSpPr>
        <p:spPr/>
        <p:txBody>
          <a:bodyPr/>
          <a:lstStyle/>
          <a:p>
            <a:fld id="{5DAC081D-4971-8348-A3A2-4EEB2BBEB60F}" type="slidenum">
              <a:rPr lang="en-US" smtClean="0"/>
              <a:t>8</a:t>
            </a:fld>
            <a:endParaRPr lang="en-US"/>
          </a:p>
        </p:txBody>
      </p:sp>
    </p:spTree>
    <p:extLst>
      <p:ext uri="{BB962C8B-B14F-4D97-AF65-F5344CB8AC3E}">
        <p14:creationId xmlns:p14="http://schemas.microsoft.com/office/powerpoint/2010/main" val="2814474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I know there are some people in the room who have conducted work in this space too, here’s a few examples of some. And you’re probably asking ”well what’s novel about this work?” </a:t>
            </a:r>
          </a:p>
          <a:p>
            <a:endParaRPr lang="en-AU" dirty="0"/>
          </a:p>
          <a:p>
            <a:r>
              <a:rPr lang="en-AU" dirty="0"/>
              <a:t>Well it all boils down to this wonderful data-set that we’ve got. </a:t>
            </a:r>
          </a:p>
        </p:txBody>
      </p:sp>
      <p:sp>
        <p:nvSpPr>
          <p:cNvPr id="4" name="Slide Number Placeholder 3"/>
          <p:cNvSpPr>
            <a:spLocks noGrp="1"/>
          </p:cNvSpPr>
          <p:nvPr>
            <p:ph type="sldNum" sz="quarter" idx="5"/>
          </p:nvPr>
        </p:nvSpPr>
        <p:spPr/>
        <p:txBody>
          <a:bodyPr/>
          <a:lstStyle/>
          <a:p>
            <a:fld id="{5DAC081D-4971-8348-A3A2-4EEB2BBEB60F}" type="slidenum">
              <a:rPr lang="en-US" smtClean="0"/>
              <a:t>9</a:t>
            </a:fld>
            <a:endParaRPr lang="en-US"/>
          </a:p>
        </p:txBody>
      </p:sp>
    </p:spTree>
    <p:extLst>
      <p:ext uri="{BB962C8B-B14F-4D97-AF65-F5344CB8AC3E}">
        <p14:creationId xmlns:p14="http://schemas.microsoft.com/office/powerpoint/2010/main" val="2575428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1486" y="1072833"/>
            <a:ext cx="5230178" cy="18466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922973" y="1938021"/>
            <a:ext cx="4307205"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DE5C51FB-6DE8-DF4F-9B14-CCA899735FE9}" type="datetime1">
              <a:rPr lang="en-AU" smtClean="0"/>
              <a:t>29/11/2023</a:t>
            </a:fld>
            <a:endParaRPr lang="en-US"/>
          </a:p>
        </p:txBody>
      </p:sp>
      <p:sp>
        <p:nvSpPr>
          <p:cNvPr id="6" name="Holder 6"/>
          <p:cNvSpPr>
            <a:spLocks noGrp="1"/>
          </p:cNvSpPr>
          <p:nvPr>
            <p:ph type="sldNum" sz="quarter" idx="7"/>
          </p:nvPr>
        </p:nvSpPr>
        <p:spPr/>
        <p:txBody>
          <a:bodyPr lIns="0" tIns="0" rIns="0" bIns="0"/>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0"/>
            <a:ext cx="6150607" cy="3456304"/>
          </a:xfrm>
          <a:custGeom>
            <a:avLst/>
            <a:gdLst/>
            <a:ahLst/>
            <a:cxnLst/>
            <a:rect l="l" t="t" r="r" b="b"/>
            <a:pathLst>
              <a:path w="4608195" h="3456304">
                <a:moveTo>
                  <a:pt x="4608004" y="0"/>
                </a:moveTo>
                <a:lnTo>
                  <a:pt x="0" y="0"/>
                </a:lnTo>
                <a:lnTo>
                  <a:pt x="0" y="3456000"/>
                </a:lnTo>
                <a:lnTo>
                  <a:pt x="4608004" y="3456000"/>
                </a:lnTo>
                <a:lnTo>
                  <a:pt x="4608004" y="0"/>
                </a:lnTo>
                <a:close/>
              </a:path>
            </a:pathLst>
          </a:custGeom>
          <a:solidFill>
            <a:srgbClr val="F9F9F9"/>
          </a:solidFill>
        </p:spPr>
        <p:txBody>
          <a:bodyPr wrap="square" lIns="0" tIns="0" rIns="0" bIns="0" rtlCol="0"/>
          <a:lstStyle/>
          <a:p>
            <a:endParaRPr sz="2402"/>
          </a:p>
        </p:txBody>
      </p:sp>
      <p:sp>
        <p:nvSpPr>
          <p:cNvPr id="17" name="bg object 17"/>
          <p:cNvSpPr/>
          <p:nvPr/>
        </p:nvSpPr>
        <p:spPr>
          <a:xfrm>
            <a:off x="1" y="1"/>
            <a:ext cx="6150607"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0C1F37"/>
          </a:solidFill>
        </p:spPr>
        <p:txBody>
          <a:bodyPr wrap="square" lIns="0" tIns="0" rIns="0" bIns="0" rtlCol="0"/>
          <a:lstStyle/>
          <a:p>
            <a:endParaRPr sz="2402"/>
          </a:p>
        </p:txBody>
      </p:sp>
      <p:sp>
        <p:nvSpPr>
          <p:cNvPr id="2" name="Holder 2"/>
          <p:cNvSpPr>
            <a:spLocks noGrp="1"/>
          </p:cNvSpPr>
          <p:nvPr>
            <p:ph type="title"/>
          </p:nvPr>
        </p:nvSpPr>
        <p:spPr>
          <a:xfrm>
            <a:off x="163863" y="76376"/>
            <a:ext cx="5825422" cy="246542"/>
          </a:xfrm>
        </p:spPr>
        <p:txBody>
          <a:bodyPr lIns="0" tIns="0" rIns="0" bIns="0"/>
          <a:lstStyle>
            <a:lvl1pPr>
              <a:defRPr sz="1602" b="1" i="0">
                <a:solidFill>
                  <a:schemeClr val="bg1"/>
                </a:solidFill>
                <a:latin typeface="Arial"/>
                <a:cs typeface="Arial"/>
              </a:defRPr>
            </a:lvl1pPr>
          </a:lstStyle>
          <a:p>
            <a:endParaRPr/>
          </a:p>
        </p:txBody>
      </p:sp>
      <p:sp>
        <p:nvSpPr>
          <p:cNvPr id="3" name="Holder 3"/>
          <p:cNvSpPr>
            <a:spLocks noGrp="1"/>
          </p:cNvSpPr>
          <p:nvPr>
            <p:ph type="body" idx="1"/>
          </p:nvPr>
        </p:nvSpPr>
        <p:spPr>
          <a:xfrm>
            <a:off x="429279" y="707159"/>
            <a:ext cx="5294589" cy="225896"/>
          </a:xfrm>
        </p:spPr>
        <p:txBody>
          <a:bodyPr lIns="0" tIns="0" rIns="0" bIns="0"/>
          <a:lstStyle>
            <a:lvl1pPr>
              <a:defRPr sz="1468" b="0" i="0">
                <a:solidFill>
                  <a:srgbClr val="22373A"/>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2F37DD7-534B-974F-AB38-58967755A366}" type="datetime1">
              <a:rPr lang="en-AU" smtClean="0"/>
              <a:t>29/11/2023</a:t>
            </a:fld>
            <a:endParaRPr lang="en-US"/>
          </a:p>
        </p:txBody>
      </p:sp>
      <p:sp>
        <p:nvSpPr>
          <p:cNvPr id="6" name="Holder 6"/>
          <p:cNvSpPr>
            <a:spLocks noGrp="1"/>
          </p:cNvSpPr>
          <p:nvPr>
            <p:ph type="sldNum" sz="quarter" idx="7"/>
          </p:nvPr>
        </p:nvSpPr>
        <p:spPr/>
        <p:txBody>
          <a:bodyPr lIns="0" tIns="0" rIns="0" bIns="0"/>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63863" y="76376"/>
            <a:ext cx="5825422" cy="246542"/>
          </a:xfrm>
        </p:spPr>
        <p:txBody>
          <a:bodyPr lIns="0" tIns="0" rIns="0" bIns="0"/>
          <a:lstStyle>
            <a:lvl1pPr>
              <a:defRPr sz="1602" b="1" i="0">
                <a:solidFill>
                  <a:schemeClr val="bg1"/>
                </a:solidFill>
                <a:latin typeface="Arial"/>
                <a:cs typeface="Arial"/>
              </a:defRPr>
            </a:lvl1pPr>
          </a:lstStyle>
          <a:p>
            <a:endParaRPr/>
          </a:p>
        </p:txBody>
      </p:sp>
      <p:sp>
        <p:nvSpPr>
          <p:cNvPr id="3" name="Holder 3"/>
          <p:cNvSpPr>
            <a:spLocks noGrp="1"/>
          </p:cNvSpPr>
          <p:nvPr>
            <p:ph sz="half" idx="2"/>
          </p:nvPr>
        </p:nvSpPr>
        <p:spPr>
          <a:xfrm>
            <a:off x="307658" y="795973"/>
            <a:ext cx="267662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168872" y="795973"/>
            <a:ext cx="2676620"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3D50D4B-A2DC-F74A-97A8-AEAEE8DB32A1}" type="datetime1">
              <a:rPr lang="en-AU" smtClean="0"/>
              <a:t>29/11/2023</a:t>
            </a:fld>
            <a:endParaRPr lang="en-US"/>
          </a:p>
        </p:txBody>
      </p:sp>
      <p:sp>
        <p:nvSpPr>
          <p:cNvPr id="7" name="Holder 7"/>
          <p:cNvSpPr>
            <a:spLocks noGrp="1"/>
          </p:cNvSpPr>
          <p:nvPr>
            <p:ph type="sldNum" sz="quarter" idx="7"/>
          </p:nvPr>
        </p:nvSpPr>
        <p:spPr/>
        <p:txBody>
          <a:bodyPr lIns="0" tIns="0" rIns="0" bIns="0"/>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63863" y="76376"/>
            <a:ext cx="5825422" cy="246542"/>
          </a:xfrm>
        </p:spPr>
        <p:txBody>
          <a:bodyPr lIns="0" tIns="0" rIns="0" bIns="0"/>
          <a:lstStyle>
            <a:lvl1pPr>
              <a:defRPr sz="16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D7EB5D27-1F5B-B74F-B75B-ABD304731914}" type="datetime1">
              <a:rPr lang="en-AU" smtClean="0"/>
              <a:t>29/11/2023</a:t>
            </a:fld>
            <a:endParaRPr lang="en-US"/>
          </a:p>
        </p:txBody>
      </p:sp>
      <p:sp>
        <p:nvSpPr>
          <p:cNvPr id="5" name="Holder 5"/>
          <p:cNvSpPr>
            <a:spLocks noGrp="1"/>
          </p:cNvSpPr>
          <p:nvPr>
            <p:ph type="sldNum" sz="quarter" idx="7"/>
          </p:nvPr>
        </p:nvSpPr>
        <p:spPr/>
        <p:txBody>
          <a:bodyPr lIns="0" tIns="0" rIns="0" bIns="0"/>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CA695E7B-5456-FC4F-8744-8471FD9F0B2B}" type="datetime1">
              <a:rPr lang="en-AU" smtClean="0"/>
              <a:t>29/11/2023</a:t>
            </a:fld>
            <a:endParaRPr lang="en-US"/>
          </a:p>
        </p:txBody>
      </p:sp>
      <p:sp>
        <p:nvSpPr>
          <p:cNvPr id="4" name="Holder 4"/>
          <p:cNvSpPr>
            <a:spLocks noGrp="1"/>
          </p:cNvSpPr>
          <p:nvPr>
            <p:ph type="sldNum" sz="quarter" idx="7"/>
          </p:nvPr>
        </p:nvSpPr>
        <p:spPr/>
        <p:txBody>
          <a:bodyPr lIns="0" tIns="0" rIns="0" bIns="0"/>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0"/>
            <a:ext cx="6150607" cy="3456304"/>
          </a:xfrm>
          <a:custGeom>
            <a:avLst/>
            <a:gdLst/>
            <a:ahLst/>
            <a:cxnLst/>
            <a:rect l="l" t="t" r="r" b="b"/>
            <a:pathLst>
              <a:path w="4608195" h="3456304">
                <a:moveTo>
                  <a:pt x="4608004" y="0"/>
                </a:moveTo>
                <a:lnTo>
                  <a:pt x="0" y="0"/>
                </a:lnTo>
                <a:lnTo>
                  <a:pt x="0" y="3456000"/>
                </a:lnTo>
                <a:lnTo>
                  <a:pt x="4608004" y="3456000"/>
                </a:lnTo>
                <a:lnTo>
                  <a:pt x="4608004" y="0"/>
                </a:lnTo>
                <a:close/>
              </a:path>
            </a:pathLst>
          </a:custGeom>
          <a:solidFill>
            <a:srgbClr val="F9F9F9"/>
          </a:solidFill>
        </p:spPr>
        <p:txBody>
          <a:bodyPr wrap="square" lIns="0" tIns="0" rIns="0" bIns="0" rtlCol="0"/>
          <a:lstStyle/>
          <a:p>
            <a:endParaRPr sz="2402"/>
          </a:p>
        </p:txBody>
      </p:sp>
      <p:sp>
        <p:nvSpPr>
          <p:cNvPr id="2" name="Holder 2"/>
          <p:cNvSpPr>
            <a:spLocks noGrp="1"/>
          </p:cNvSpPr>
          <p:nvPr>
            <p:ph type="title"/>
          </p:nvPr>
        </p:nvSpPr>
        <p:spPr>
          <a:xfrm>
            <a:off x="163863" y="76376"/>
            <a:ext cx="5825422" cy="184666"/>
          </a:xfrm>
          <a:prstGeom prst="rect">
            <a:avLst/>
          </a:prstGeom>
        </p:spPr>
        <p:txBody>
          <a:bodyPr wrap="square" lIns="0" tIns="0" rIns="0" bIns="0">
            <a:spAutoFit/>
          </a:bodyPr>
          <a:lstStyle>
            <a:lvl1pPr>
              <a:defRPr sz="1200" b="1" i="0">
                <a:solidFill>
                  <a:schemeClr val="bg1"/>
                </a:solidFill>
                <a:latin typeface="Arial"/>
                <a:cs typeface="Arial"/>
              </a:defRPr>
            </a:lvl1pPr>
          </a:lstStyle>
          <a:p>
            <a:endParaRPr/>
          </a:p>
        </p:txBody>
      </p:sp>
      <p:sp>
        <p:nvSpPr>
          <p:cNvPr id="3" name="Holder 3"/>
          <p:cNvSpPr>
            <a:spLocks noGrp="1"/>
          </p:cNvSpPr>
          <p:nvPr>
            <p:ph type="body" idx="1"/>
          </p:nvPr>
        </p:nvSpPr>
        <p:spPr>
          <a:xfrm>
            <a:off x="429279" y="707159"/>
            <a:ext cx="5294589" cy="169277"/>
          </a:xfrm>
          <a:prstGeom prst="rect">
            <a:avLst/>
          </a:prstGeom>
        </p:spPr>
        <p:txBody>
          <a:bodyPr wrap="square" lIns="0" tIns="0" rIns="0" bIns="0">
            <a:spAutoFit/>
          </a:bodyPr>
          <a:lstStyle>
            <a:lvl1pPr>
              <a:defRPr sz="1100" b="0" i="0">
                <a:solidFill>
                  <a:srgbClr val="22373A"/>
                </a:solidFill>
                <a:latin typeface="Tahoma"/>
                <a:cs typeface="Tahoma"/>
              </a:defRPr>
            </a:lvl1pPr>
          </a:lstStyle>
          <a:p>
            <a:endParaRPr/>
          </a:p>
        </p:txBody>
      </p:sp>
      <p:sp>
        <p:nvSpPr>
          <p:cNvPr id="4" name="Holder 4"/>
          <p:cNvSpPr>
            <a:spLocks noGrp="1"/>
          </p:cNvSpPr>
          <p:nvPr>
            <p:ph type="ftr" sz="quarter" idx="5"/>
          </p:nvPr>
        </p:nvSpPr>
        <p:spPr>
          <a:xfrm>
            <a:off x="2092071" y="3218498"/>
            <a:ext cx="196900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07658" y="3218498"/>
            <a:ext cx="1415225" cy="276999"/>
          </a:xfrm>
          <a:prstGeom prst="rect">
            <a:avLst/>
          </a:prstGeom>
        </p:spPr>
        <p:txBody>
          <a:bodyPr wrap="square" lIns="0" tIns="0" rIns="0" bIns="0">
            <a:spAutoFit/>
          </a:bodyPr>
          <a:lstStyle>
            <a:lvl1pPr algn="l">
              <a:defRPr>
                <a:solidFill>
                  <a:schemeClr val="tx1">
                    <a:tint val="75000"/>
                  </a:schemeClr>
                </a:solidFill>
              </a:defRPr>
            </a:lvl1pPr>
          </a:lstStyle>
          <a:p>
            <a:fld id="{A73295B6-B94E-4B49-A373-0F0960FCDC83}" type="datetime1">
              <a:rPr lang="en-AU" smtClean="0"/>
              <a:t>29/11/2023</a:t>
            </a:fld>
            <a:endParaRPr lang="en-US"/>
          </a:p>
        </p:txBody>
      </p:sp>
      <p:sp>
        <p:nvSpPr>
          <p:cNvPr id="6" name="Holder 6"/>
          <p:cNvSpPr>
            <a:spLocks noGrp="1"/>
          </p:cNvSpPr>
          <p:nvPr>
            <p:ph type="sldNum" sz="quarter" idx="7"/>
          </p:nvPr>
        </p:nvSpPr>
        <p:spPr>
          <a:xfrm>
            <a:off x="50479" y="3325137"/>
            <a:ext cx="210190" cy="123239"/>
          </a:xfrm>
          <a:prstGeom prst="rect">
            <a:avLst/>
          </a:prstGeom>
        </p:spPr>
        <p:txBody>
          <a:bodyPr wrap="square" lIns="0" tIns="0" rIns="0" bIns="0">
            <a:spAutoFit/>
          </a:bodyPr>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610225">
        <a:defRPr>
          <a:latin typeface="+mn-lt"/>
          <a:ea typeface="+mn-ea"/>
          <a:cs typeface="+mn-cs"/>
        </a:defRPr>
      </a:lvl2pPr>
      <a:lvl3pPr marL="1220450">
        <a:defRPr>
          <a:latin typeface="+mn-lt"/>
          <a:ea typeface="+mn-ea"/>
          <a:cs typeface="+mn-cs"/>
        </a:defRPr>
      </a:lvl3pPr>
      <a:lvl4pPr marL="1830675">
        <a:defRPr>
          <a:latin typeface="+mn-lt"/>
          <a:ea typeface="+mn-ea"/>
          <a:cs typeface="+mn-cs"/>
        </a:defRPr>
      </a:lvl4pPr>
      <a:lvl5pPr marL="2440899">
        <a:defRPr>
          <a:latin typeface="+mn-lt"/>
          <a:ea typeface="+mn-ea"/>
          <a:cs typeface="+mn-cs"/>
        </a:defRPr>
      </a:lvl5pPr>
      <a:lvl6pPr marL="3051124">
        <a:defRPr>
          <a:latin typeface="+mn-lt"/>
          <a:ea typeface="+mn-ea"/>
          <a:cs typeface="+mn-cs"/>
        </a:defRPr>
      </a:lvl6pPr>
      <a:lvl7pPr marL="3661349">
        <a:defRPr>
          <a:latin typeface="+mn-lt"/>
          <a:ea typeface="+mn-ea"/>
          <a:cs typeface="+mn-cs"/>
        </a:defRPr>
      </a:lvl7pPr>
      <a:lvl8pPr marL="4271574">
        <a:defRPr>
          <a:latin typeface="+mn-lt"/>
          <a:ea typeface="+mn-ea"/>
          <a:cs typeface="+mn-cs"/>
        </a:defRPr>
      </a:lvl8pPr>
      <a:lvl9pPr marL="4881799">
        <a:defRPr>
          <a:latin typeface="+mn-lt"/>
          <a:ea typeface="+mn-ea"/>
          <a:cs typeface="+mn-cs"/>
        </a:defRPr>
      </a:lvl9pPr>
    </p:bodyStyle>
    <p:otherStyle>
      <a:lvl1pPr marL="0">
        <a:defRPr>
          <a:latin typeface="+mn-lt"/>
          <a:ea typeface="+mn-ea"/>
          <a:cs typeface="+mn-cs"/>
        </a:defRPr>
      </a:lvl1pPr>
      <a:lvl2pPr marL="610225">
        <a:defRPr>
          <a:latin typeface="+mn-lt"/>
          <a:ea typeface="+mn-ea"/>
          <a:cs typeface="+mn-cs"/>
        </a:defRPr>
      </a:lvl2pPr>
      <a:lvl3pPr marL="1220450">
        <a:defRPr>
          <a:latin typeface="+mn-lt"/>
          <a:ea typeface="+mn-ea"/>
          <a:cs typeface="+mn-cs"/>
        </a:defRPr>
      </a:lvl3pPr>
      <a:lvl4pPr marL="1830675">
        <a:defRPr>
          <a:latin typeface="+mn-lt"/>
          <a:ea typeface="+mn-ea"/>
          <a:cs typeface="+mn-cs"/>
        </a:defRPr>
      </a:lvl4pPr>
      <a:lvl5pPr marL="2440899">
        <a:defRPr>
          <a:latin typeface="+mn-lt"/>
          <a:ea typeface="+mn-ea"/>
          <a:cs typeface="+mn-cs"/>
        </a:defRPr>
      </a:lvl5pPr>
      <a:lvl6pPr marL="3051124">
        <a:defRPr>
          <a:latin typeface="+mn-lt"/>
          <a:ea typeface="+mn-ea"/>
          <a:cs typeface="+mn-cs"/>
        </a:defRPr>
      </a:lvl6pPr>
      <a:lvl7pPr marL="3661349">
        <a:defRPr>
          <a:latin typeface="+mn-lt"/>
          <a:ea typeface="+mn-ea"/>
          <a:cs typeface="+mn-cs"/>
        </a:defRPr>
      </a:lvl7pPr>
      <a:lvl8pPr marL="4271574">
        <a:defRPr>
          <a:latin typeface="+mn-lt"/>
          <a:ea typeface="+mn-ea"/>
          <a:cs typeface="+mn-cs"/>
        </a:defRPr>
      </a:lvl8pPr>
      <a:lvl9pPr marL="488179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ughesd@uow.edu.a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4.emf"/><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0.emf"/><Relationship Id="rId4"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slide" Target="slide19.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9.emf"/></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png"/><Relationship Id="rId4" Type="http://schemas.openxmlformats.org/officeDocument/2006/relationships/image" Target="../media/image36.emf"/></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46.emf"/></Relationships>
</file>

<file path=ppt/slides/_rels/slide4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7.jpeg"/><Relationship Id="rId7" Type="http://schemas.openxmlformats.org/officeDocument/2006/relationships/image" Target="../media/image46.emf"/><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i.org/10.3389/fpls.2021.737462"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7.jpeg"/><Relationship Id="rId7" Type="http://schemas.openxmlformats.org/officeDocument/2006/relationships/image" Target="../media/image46.emf"/><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nvt.grdc.com.au/__data/assets/pdf_file/0045/588897/NVT-PROTOCOLS-v1.7-JUNE-2023.pdf"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nvt.grdc.com.au/__data/assets/pdf_file/0045/588897/NVT-PROTOCOLS-v1.7-JUNE-2023.pdf" TargetMode="External"/><Relationship Id="rId5" Type="http://schemas.microsoft.com/office/2007/relationships/hdphoto" Target="../media/hdphoto1.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80488" y="149863"/>
            <a:ext cx="4988628" cy="1186880"/>
          </a:xfrm>
          <a:prstGeom prst="rect">
            <a:avLst/>
          </a:prstGeom>
        </p:spPr>
        <p:txBody>
          <a:bodyPr vert="horz" wrap="square" lIns="0" tIns="15256" rIns="0" bIns="0" rtlCol="0">
            <a:spAutoFit/>
          </a:bodyPr>
          <a:lstStyle/>
          <a:p>
            <a:pPr marL="16951" marR="6780" algn="l">
              <a:lnSpc>
                <a:spcPct val="122800"/>
              </a:lnSpc>
              <a:spcBef>
                <a:spcPts val="120"/>
              </a:spcBef>
            </a:pPr>
            <a:r>
              <a:rPr lang="en-AU" sz="2136" dirty="0">
                <a:solidFill>
                  <a:srgbClr val="22373A"/>
                </a:solidFill>
                <a:latin typeface="Century Gothic" panose="020B0502020202020204" pitchFamily="34" charset="0"/>
                <a:ea typeface="Tahoma" panose="020B0604030504040204" pitchFamily="34" charset="0"/>
                <a:cs typeface="Tahoma" panose="020B0604030504040204" pitchFamily="34" charset="0"/>
              </a:rPr>
              <a:t>Optimizing Resource Allocation: Exploring Trade-offs in Multiphase Sampling for Time and Cost Savings</a:t>
            </a:r>
            <a:endParaRPr sz="2136" dirty="0">
              <a:latin typeface="Century Gothic" panose="020B0502020202020204" pitchFamily="34" charset="0"/>
              <a:ea typeface="Tahoma" panose="020B0604030504040204" pitchFamily="34" charset="0"/>
              <a:cs typeface="Tahoma" panose="020B0604030504040204" pitchFamily="34" charset="0"/>
            </a:endParaRPr>
          </a:p>
        </p:txBody>
      </p:sp>
      <p:sp>
        <p:nvSpPr>
          <p:cNvPr id="5" name="object 5"/>
          <p:cNvSpPr/>
          <p:nvPr/>
        </p:nvSpPr>
        <p:spPr>
          <a:xfrm>
            <a:off x="480488" y="1418795"/>
            <a:ext cx="5189494" cy="6780"/>
          </a:xfrm>
          <a:custGeom>
            <a:avLst/>
            <a:gdLst/>
            <a:ahLst/>
            <a:cxnLst/>
            <a:rect l="l" t="t" r="r" b="b"/>
            <a:pathLst>
              <a:path w="3888104" h="5080">
                <a:moveTo>
                  <a:pt x="0" y="5060"/>
                </a:moveTo>
                <a:lnTo>
                  <a:pt x="0" y="0"/>
                </a:lnTo>
                <a:lnTo>
                  <a:pt x="3888051" y="0"/>
                </a:lnTo>
                <a:lnTo>
                  <a:pt x="3888051" y="5060"/>
                </a:lnTo>
                <a:lnTo>
                  <a:pt x="0" y="5060"/>
                </a:lnTo>
                <a:close/>
              </a:path>
            </a:pathLst>
          </a:custGeom>
          <a:solidFill>
            <a:srgbClr val="E5137F"/>
          </a:solidFill>
        </p:spPr>
        <p:txBody>
          <a:bodyPr wrap="square" lIns="0" tIns="0" rIns="0" bIns="0" rtlCol="0"/>
          <a:lstStyle/>
          <a:p>
            <a:endParaRPr sz="2402" dirty="0"/>
          </a:p>
        </p:txBody>
      </p:sp>
      <p:sp>
        <p:nvSpPr>
          <p:cNvPr id="6" name="object 6"/>
          <p:cNvSpPr txBox="1"/>
          <p:nvPr/>
        </p:nvSpPr>
        <p:spPr>
          <a:xfrm>
            <a:off x="463537" y="1561265"/>
            <a:ext cx="2292296" cy="1571975"/>
          </a:xfrm>
          <a:prstGeom prst="rect">
            <a:avLst/>
          </a:prstGeom>
        </p:spPr>
        <p:txBody>
          <a:bodyPr vert="horz" wrap="square" lIns="0" tIns="46615" rIns="0" bIns="0" rtlCol="0">
            <a:spAutoFit/>
          </a:bodyPr>
          <a:lstStyle/>
          <a:p>
            <a:pPr marL="22036">
              <a:spcBef>
                <a:spcPts val="367"/>
              </a:spcBef>
            </a:pPr>
            <a:r>
              <a:rPr lang="en-AU" sz="1335" i="1" dirty="0">
                <a:solidFill>
                  <a:srgbClr val="22373A"/>
                </a:solidFill>
                <a:latin typeface="Century Gothic" panose="020B0502020202020204" pitchFamily="34" charset="0"/>
                <a:cs typeface="Tahoma"/>
              </a:rPr>
              <a:t>A Study in </a:t>
            </a:r>
            <a:br>
              <a:rPr lang="en-AU" sz="1335" i="1" dirty="0">
                <a:solidFill>
                  <a:srgbClr val="22373A"/>
                </a:solidFill>
                <a:latin typeface="Century Gothic" panose="020B0502020202020204" pitchFamily="34" charset="0"/>
                <a:cs typeface="Tahoma"/>
              </a:rPr>
            </a:br>
            <a:r>
              <a:rPr lang="en-AU" sz="1335" i="1" dirty="0">
                <a:solidFill>
                  <a:srgbClr val="22373A"/>
                </a:solidFill>
                <a:latin typeface="Century Gothic" panose="020B0502020202020204" pitchFamily="34" charset="0"/>
                <a:cs typeface="Tahoma"/>
              </a:rPr>
              <a:t>Falling Number data-sets</a:t>
            </a:r>
          </a:p>
          <a:p>
            <a:pPr marL="22036">
              <a:spcBef>
                <a:spcPts val="367"/>
              </a:spcBef>
            </a:pPr>
            <a:endParaRPr lang="en-AU" sz="1335" dirty="0">
              <a:solidFill>
                <a:srgbClr val="22373A"/>
              </a:solidFill>
              <a:cs typeface="Tahoma"/>
            </a:endParaRPr>
          </a:p>
          <a:p>
            <a:pPr marL="22036">
              <a:spcBef>
                <a:spcPts val="367"/>
              </a:spcBef>
            </a:pPr>
            <a:r>
              <a:rPr lang="en-AU" sz="1335" dirty="0">
                <a:solidFill>
                  <a:srgbClr val="22373A"/>
                </a:solidFill>
                <a:cs typeface="Tahoma"/>
              </a:rPr>
              <a:t>David Hughes</a:t>
            </a:r>
            <a:r>
              <a:rPr lang="en-AU" sz="1335" baseline="30000" dirty="0">
                <a:solidFill>
                  <a:srgbClr val="22373A"/>
                </a:solidFill>
                <a:cs typeface="Tahoma"/>
              </a:rPr>
              <a:t>1</a:t>
            </a:r>
            <a:endParaRPr lang="en-AU" sz="1335" dirty="0">
              <a:cs typeface="Tahoma"/>
            </a:endParaRPr>
          </a:p>
          <a:p>
            <a:pPr marL="16951">
              <a:spcBef>
                <a:spcPts val="234"/>
              </a:spcBef>
            </a:pPr>
            <a:r>
              <a:rPr sz="1068" dirty="0">
                <a:solidFill>
                  <a:srgbClr val="22373A"/>
                </a:solidFill>
                <a:cs typeface="Tahoma"/>
              </a:rPr>
              <a:t>Alison Smith</a:t>
            </a:r>
            <a:r>
              <a:rPr lang="en-AU" sz="1068" baseline="30000" dirty="0">
                <a:solidFill>
                  <a:srgbClr val="22373A"/>
                </a:solidFill>
                <a:cs typeface="Tahoma"/>
              </a:rPr>
              <a:t>1</a:t>
            </a:r>
            <a:r>
              <a:rPr lang="en-AU" sz="1068" dirty="0">
                <a:solidFill>
                  <a:srgbClr val="22373A"/>
                </a:solidFill>
                <a:cs typeface="Tahoma"/>
              </a:rPr>
              <a:t>, Marijka Batterham</a:t>
            </a:r>
            <a:r>
              <a:rPr lang="en-AU" sz="1068" baseline="30000" dirty="0">
                <a:solidFill>
                  <a:srgbClr val="22373A"/>
                </a:solidFill>
                <a:cs typeface="Tahoma"/>
              </a:rPr>
              <a:t>1</a:t>
            </a:r>
            <a:r>
              <a:rPr lang="en-AU" sz="1068" dirty="0">
                <a:solidFill>
                  <a:srgbClr val="22373A"/>
                </a:solidFill>
                <a:cs typeface="Tahoma"/>
              </a:rPr>
              <a:t> </a:t>
            </a:r>
            <a:r>
              <a:rPr sz="1068" dirty="0">
                <a:solidFill>
                  <a:srgbClr val="22373A"/>
                </a:solidFill>
                <a:cs typeface="Tahoma"/>
              </a:rPr>
              <a:t>&amp; Brian Cullis</a:t>
            </a:r>
            <a:r>
              <a:rPr lang="en-AU" sz="1068" baseline="30000" dirty="0">
                <a:solidFill>
                  <a:srgbClr val="22373A"/>
                </a:solidFill>
                <a:cs typeface="Tahoma"/>
              </a:rPr>
              <a:t>1</a:t>
            </a:r>
            <a:endParaRPr sz="1068" dirty="0">
              <a:cs typeface="Tahoma"/>
            </a:endParaRPr>
          </a:p>
          <a:p>
            <a:pPr marL="17798">
              <a:spcBef>
                <a:spcPts val="567"/>
              </a:spcBef>
            </a:pPr>
            <a:r>
              <a:rPr lang="en-AU" sz="1100" i="1" dirty="0">
                <a:solidFill>
                  <a:srgbClr val="7F7F7F"/>
                </a:solidFill>
                <a:cs typeface="Tahoma"/>
              </a:rPr>
              <a:t>Biometrics in the Bay of Islands 2023</a:t>
            </a:r>
          </a:p>
        </p:txBody>
      </p:sp>
      <p:sp>
        <p:nvSpPr>
          <p:cNvPr id="7" name="object 7"/>
          <p:cNvSpPr txBox="1"/>
          <p:nvPr/>
        </p:nvSpPr>
        <p:spPr>
          <a:xfrm>
            <a:off x="2755833" y="2173469"/>
            <a:ext cx="3247996" cy="563485"/>
          </a:xfrm>
          <a:prstGeom prst="rect">
            <a:avLst/>
          </a:prstGeom>
        </p:spPr>
        <p:txBody>
          <a:bodyPr vert="horz" wrap="square" lIns="0" tIns="16951" rIns="0" bIns="0" rtlCol="0">
            <a:spAutoFit/>
          </a:bodyPr>
          <a:lstStyle/>
          <a:p>
            <a:pPr marL="16951" marR="6780">
              <a:lnSpc>
                <a:spcPct val="111400"/>
              </a:lnSpc>
              <a:spcBef>
                <a:spcPts val="133"/>
              </a:spcBef>
            </a:pPr>
            <a:r>
              <a:rPr lang="en-AU" sz="801" baseline="30000" dirty="0">
                <a:solidFill>
                  <a:srgbClr val="22373A"/>
                </a:solidFill>
                <a:latin typeface="Microsoft Sans Serif"/>
                <a:cs typeface="Microsoft Sans Serif"/>
              </a:rPr>
              <a:t>1</a:t>
            </a:r>
            <a:r>
              <a:rPr lang="en-AU" sz="801" dirty="0">
                <a:solidFill>
                  <a:srgbClr val="22373A"/>
                </a:solidFill>
                <a:latin typeface="Microsoft Sans Serif"/>
                <a:cs typeface="Microsoft Sans Serif"/>
              </a:rPr>
              <a:t>Mixed Models and Experimental Design Lab </a:t>
            </a:r>
            <a:r>
              <a:rPr sz="801" dirty="0">
                <a:solidFill>
                  <a:srgbClr val="22373A"/>
                </a:solidFill>
                <a:latin typeface="Microsoft Sans Serif"/>
                <a:cs typeface="Microsoft Sans Serif"/>
              </a:rPr>
              <a:t>(</a:t>
            </a:r>
            <a:r>
              <a:rPr lang="en-AU" sz="801" dirty="0" err="1">
                <a:solidFill>
                  <a:srgbClr val="22373A"/>
                </a:solidFill>
                <a:latin typeface="Microsoft Sans Serif"/>
                <a:cs typeface="Microsoft Sans Serif"/>
              </a:rPr>
              <a:t>MMaED</a:t>
            </a:r>
            <a:r>
              <a:rPr sz="801" dirty="0">
                <a:solidFill>
                  <a:srgbClr val="22373A"/>
                </a:solidFill>
                <a:latin typeface="Microsoft Sans Serif"/>
                <a:cs typeface="Microsoft Sans Serif"/>
              </a:rPr>
              <a:t>)</a:t>
            </a:r>
            <a:r>
              <a:rPr lang="en-AU" sz="801" dirty="0">
                <a:solidFill>
                  <a:srgbClr val="22373A"/>
                </a:solidFill>
                <a:latin typeface="Microsoft Sans Serif"/>
                <a:cs typeface="Microsoft Sans Serif"/>
              </a:rPr>
              <a:t> </a:t>
            </a:r>
            <a:br>
              <a:rPr lang="en-AU" sz="801" dirty="0">
                <a:solidFill>
                  <a:srgbClr val="22373A"/>
                </a:solidFill>
                <a:latin typeface="Microsoft Sans Serif"/>
                <a:cs typeface="Microsoft Sans Serif"/>
              </a:rPr>
            </a:br>
            <a:r>
              <a:rPr sz="801" dirty="0">
                <a:solidFill>
                  <a:srgbClr val="22373A"/>
                </a:solidFill>
                <a:latin typeface="Microsoft Sans Serif"/>
                <a:cs typeface="Microsoft Sans Serif"/>
              </a:rPr>
              <a:t>National Institute for Applied Statistics Research Australia</a:t>
            </a:r>
            <a:r>
              <a:rPr lang="en-AU" sz="801" dirty="0">
                <a:solidFill>
                  <a:srgbClr val="22373A"/>
                </a:solidFill>
                <a:latin typeface="Microsoft Sans Serif"/>
                <a:cs typeface="Microsoft Sans Serif"/>
              </a:rPr>
              <a:t>, </a:t>
            </a:r>
            <a:r>
              <a:rPr sz="801" dirty="0">
                <a:solidFill>
                  <a:srgbClr val="22373A"/>
                </a:solidFill>
                <a:latin typeface="Microsoft Sans Serif"/>
                <a:cs typeface="Microsoft Sans Serif"/>
              </a:rPr>
              <a:t>University of Wollongong</a:t>
            </a:r>
            <a:r>
              <a:rPr lang="en-AU" sz="801" dirty="0">
                <a:solidFill>
                  <a:srgbClr val="22373A"/>
                </a:solidFill>
                <a:latin typeface="Microsoft Sans Serif"/>
                <a:cs typeface="Microsoft Sans Serif"/>
              </a:rPr>
              <a:t>, Wollongong, NSW</a:t>
            </a:r>
          </a:p>
          <a:p>
            <a:pPr marL="16951">
              <a:spcBef>
                <a:spcPts val="113"/>
              </a:spcBef>
            </a:pPr>
            <a:r>
              <a:rPr lang="en-AU" sz="801" dirty="0">
                <a:solidFill>
                  <a:srgbClr val="22373A"/>
                </a:solidFill>
                <a:latin typeface="SimSun"/>
                <a:cs typeface="SimSun"/>
                <a:hlinkClick r:id="rId3"/>
              </a:rPr>
              <a:t>hughesd@uow.edu.au</a:t>
            </a:r>
            <a:endParaRPr lang="en-AU" sz="801" dirty="0">
              <a:latin typeface="SimSun"/>
              <a:cs typeface="SimSun"/>
            </a:endParaRPr>
          </a:p>
        </p:txBody>
      </p:sp>
      <p:grpSp>
        <p:nvGrpSpPr>
          <p:cNvPr id="3" name="Group 2">
            <a:extLst>
              <a:ext uri="{FF2B5EF4-FFF2-40B4-BE49-F238E27FC236}">
                <a16:creationId xmlns:a16="http://schemas.microsoft.com/office/drawing/2014/main" id="{93800360-F82A-375A-17CD-690648A84ABF}"/>
              </a:ext>
            </a:extLst>
          </p:cNvPr>
          <p:cNvGrpSpPr/>
          <p:nvPr/>
        </p:nvGrpSpPr>
        <p:grpSpPr>
          <a:xfrm>
            <a:off x="2755833" y="2858199"/>
            <a:ext cx="2210049" cy="272503"/>
            <a:chOff x="2648770" y="2981872"/>
            <a:chExt cx="2210049" cy="272503"/>
          </a:xfrm>
        </p:grpSpPr>
        <p:pic>
          <p:nvPicPr>
            <p:cNvPr id="11" name="Picture 10" descr="Logo, company name&#10;&#10;Description automatically generated">
              <a:extLst>
                <a:ext uri="{FF2B5EF4-FFF2-40B4-BE49-F238E27FC236}">
                  <a16:creationId xmlns:a16="http://schemas.microsoft.com/office/drawing/2014/main" id="{2B2D517D-EF1E-1100-7800-902447B2E9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8770" y="2981872"/>
              <a:ext cx="272503" cy="272503"/>
            </a:xfrm>
            <a:prstGeom prst="rect">
              <a:avLst/>
            </a:prstGeom>
          </p:spPr>
        </p:pic>
        <p:sp>
          <p:nvSpPr>
            <p:cNvPr id="13" name="TextBox 12">
              <a:extLst>
                <a:ext uri="{FF2B5EF4-FFF2-40B4-BE49-F238E27FC236}">
                  <a16:creationId xmlns:a16="http://schemas.microsoft.com/office/drawing/2014/main" id="{AF263572-C0DF-C21E-6264-A41BF02A8646}"/>
                </a:ext>
              </a:extLst>
            </p:cNvPr>
            <p:cNvSpPr txBox="1"/>
            <p:nvPr/>
          </p:nvSpPr>
          <p:spPr>
            <a:xfrm>
              <a:off x="2883857" y="3005763"/>
              <a:ext cx="1974962" cy="215444"/>
            </a:xfrm>
            <a:prstGeom prst="rect">
              <a:avLst/>
            </a:prstGeom>
            <a:noFill/>
          </p:spPr>
          <p:txBody>
            <a:bodyPr wrap="square">
              <a:spAutoFit/>
            </a:bodyPr>
            <a:lstStyle/>
            <a:p>
              <a:r>
                <a:rPr lang="en-AU" sz="800" b="1" dirty="0">
                  <a:solidFill>
                    <a:srgbClr val="22373A"/>
                  </a:solidFill>
                  <a:cs typeface="Microsoft Sans Serif"/>
                </a:rPr>
                <a:t>@</a:t>
              </a:r>
              <a:r>
                <a:rPr lang="en-AU" sz="800" b="1" dirty="0" err="1">
                  <a:solidFill>
                    <a:srgbClr val="22373A"/>
                  </a:solidFill>
                  <a:cs typeface="Microsoft Sans Serif"/>
                </a:rPr>
                <a:t>DaveDoesStats</a:t>
              </a:r>
              <a:r>
                <a:rPr lang="en-AU" sz="800" b="1" dirty="0">
                  <a:solidFill>
                    <a:srgbClr val="22373A"/>
                  </a:solidFill>
                  <a:cs typeface="Microsoft Sans Serif"/>
                </a:rPr>
                <a:t>	@</a:t>
              </a:r>
              <a:r>
                <a:rPr lang="en-AU" sz="800" b="1" dirty="0" err="1">
                  <a:solidFill>
                    <a:srgbClr val="22373A"/>
                  </a:solidFill>
                  <a:cs typeface="Microsoft Sans Serif"/>
                </a:rPr>
                <a:t>uowMMaED</a:t>
              </a:r>
              <a:endParaRPr lang="en-AU" sz="700" b="1" dirty="0"/>
            </a:p>
          </p:txBody>
        </p:sp>
      </p:grpSp>
      <p:pic>
        <p:nvPicPr>
          <p:cNvPr id="17" name="Picture 16" descr="A blue text on a black background&#10;&#10;Description automatically generated">
            <a:extLst>
              <a:ext uri="{FF2B5EF4-FFF2-40B4-BE49-F238E27FC236}">
                <a16:creationId xmlns:a16="http://schemas.microsoft.com/office/drawing/2014/main" id="{1369D61C-01FB-EE5D-C005-5EC2D51154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pic>
        <p:nvPicPr>
          <p:cNvPr id="19" name="Picture 18" descr="A black background with blue text&#10;&#10;Description automatically generated">
            <a:extLst>
              <a:ext uri="{FF2B5EF4-FFF2-40B4-BE49-F238E27FC236}">
                <a16:creationId xmlns:a16="http://schemas.microsoft.com/office/drawing/2014/main" id="{BCE26246-D0B7-2A60-973A-AB41212E99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57208" y="1548998"/>
            <a:ext cx="3247996" cy="6181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CFEDC92A-608D-EB9A-37BA-79DA5E5F7127}"/>
              </a:ext>
            </a:extLst>
          </p:cNvPr>
          <p:cNvSpPr>
            <a:spLocks noGrp="1"/>
          </p:cNvSpPr>
          <p:nvPr>
            <p:ph type="title"/>
          </p:nvPr>
        </p:nvSpPr>
        <p:spPr>
          <a:xfrm>
            <a:off x="163863" y="76376"/>
            <a:ext cx="5825422" cy="246542"/>
          </a:xfrm>
        </p:spPr>
        <p:txBody>
          <a:bodyPr/>
          <a:lstStyle/>
          <a:p>
            <a:r>
              <a:rPr lang="en-AU" dirty="0"/>
              <a:t>Motivating FN Data-set</a:t>
            </a:r>
          </a:p>
        </p:txBody>
      </p:sp>
      <p:sp>
        <p:nvSpPr>
          <p:cNvPr id="7" name="object 7"/>
          <p:cNvSpPr txBox="1"/>
          <p:nvPr/>
        </p:nvSpPr>
        <p:spPr>
          <a:xfrm>
            <a:off x="163863" y="827237"/>
            <a:ext cx="3061971" cy="2015549"/>
          </a:xfrm>
          <a:prstGeom prst="rect">
            <a:avLst/>
          </a:prstGeom>
        </p:spPr>
        <p:txBody>
          <a:bodyPr vert="horz" wrap="square" lIns="0" tIns="16951" rIns="0" bIns="0" rtlCol="0">
            <a:spAutoFit/>
          </a:bodyPr>
          <a:lstStyle/>
          <a:p>
            <a:pPr marL="187553" marR="500045" indent="-171450" algn="just">
              <a:lnSpc>
                <a:spcPct val="118000"/>
              </a:lnSpc>
              <a:spcBef>
                <a:spcPts val="133"/>
              </a:spcBef>
              <a:buFont typeface="Arial" panose="020B0604020202020204" pitchFamily="34" charset="0"/>
              <a:buChar char="•"/>
              <a:tabLst>
                <a:tab pos="253413" algn="l"/>
              </a:tabLst>
            </a:pPr>
            <a:r>
              <a:rPr lang="en-AU" sz="1200" b="1" dirty="0">
                <a:solidFill>
                  <a:srgbClr val="22373A"/>
                </a:solidFill>
                <a:cs typeface="Tahoma"/>
              </a:rPr>
              <a:t>208 </a:t>
            </a:r>
            <a:r>
              <a:rPr sz="1200" b="1" dirty="0">
                <a:solidFill>
                  <a:srgbClr val="22373A"/>
                </a:solidFill>
                <a:cs typeface="Tahoma"/>
              </a:rPr>
              <a:t>designed field trials</a:t>
            </a:r>
            <a:r>
              <a:rPr sz="1200" dirty="0">
                <a:solidFill>
                  <a:srgbClr val="22373A"/>
                </a:solidFill>
                <a:cs typeface="Tahoma"/>
              </a:rPr>
              <a:t> across Australia over the period</a:t>
            </a:r>
            <a:r>
              <a:rPr lang="en-AU" sz="1200" dirty="0">
                <a:solidFill>
                  <a:srgbClr val="22373A"/>
                </a:solidFill>
                <a:cs typeface="Tahoma"/>
              </a:rPr>
              <a:t> </a:t>
            </a:r>
            <a:r>
              <a:rPr lang="en-AU" sz="1200" b="1" dirty="0">
                <a:solidFill>
                  <a:srgbClr val="22373A"/>
                </a:solidFill>
                <a:cs typeface="Tahoma"/>
              </a:rPr>
              <a:t>2014</a:t>
            </a:r>
            <a:r>
              <a:rPr sz="1200" b="1" dirty="0">
                <a:solidFill>
                  <a:srgbClr val="22373A"/>
                </a:solidFill>
                <a:cs typeface="Tahoma"/>
              </a:rPr>
              <a:t>–2019.</a:t>
            </a:r>
            <a:endParaRPr lang="en-AU" sz="1200" b="1" dirty="0">
              <a:solidFill>
                <a:srgbClr val="22373A"/>
              </a:solidFill>
              <a:cs typeface="Tahoma"/>
            </a:endParaRPr>
          </a:p>
          <a:p>
            <a:pPr marL="187553" marR="500045" indent="-171450" algn="just">
              <a:lnSpc>
                <a:spcPct val="118000"/>
              </a:lnSpc>
              <a:spcBef>
                <a:spcPts val="133"/>
              </a:spcBef>
              <a:buFont typeface="Arial" panose="020B0604020202020204" pitchFamily="34" charset="0"/>
              <a:buChar char="•"/>
              <a:tabLst>
                <a:tab pos="253413" algn="l"/>
              </a:tabLst>
            </a:pPr>
            <a:r>
              <a:rPr lang="en-AU" sz="1200" dirty="0">
                <a:solidFill>
                  <a:srgbClr val="22373A"/>
                </a:solidFill>
                <a:cs typeface="Tahoma"/>
              </a:rPr>
              <a:t>Trials sourced through </a:t>
            </a:r>
            <a:r>
              <a:rPr lang="en-AU" sz="1200" b="1" dirty="0">
                <a:solidFill>
                  <a:srgbClr val="22373A"/>
                </a:solidFill>
                <a:cs typeface="Tahoma"/>
              </a:rPr>
              <a:t>GRDC</a:t>
            </a:r>
            <a:r>
              <a:rPr lang="en-AU" sz="1200" dirty="0">
                <a:solidFill>
                  <a:srgbClr val="22373A"/>
                </a:solidFill>
                <a:cs typeface="Tahoma"/>
              </a:rPr>
              <a:t> or </a:t>
            </a:r>
            <a:r>
              <a:rPr lang="en-AU" sz="1200" b="1" dirty="0">
                <a:solidFill>
                  <a:srgbClr val="22373A"/>
                </a:solidFill>
                <a:cs typeface="Tahoma"/>
              </a:rPr>
              <a:t>AGT</a:t>
            </a:r>
            <a:r>
              <a:rPr lang="en-AU" sz="1200" dirty="0">
                <a:solidFill>
                  <a:srgbClr val="22373A"/>
                </a:solidFill>
                <a:cs typeface="Tahoma"/>
              </a:rPr>
              <a:t>.</a:t>
            </a:r>
            <a:endParaRPr lang="en-AU" sz="1050" b="1" dirty="0">
              <a:solidFill>
                <a:srgbClr val="22373A"/>
              </a:solidFill>
              <a:cs typeface="Tahoma"/>
            </a:endParaRPr>
          </a:p>
          <a:p>
            <a:pPr marL="187553" marR="500045" indent="-171450" algn="just">
              <a:lnSpc>
                <a:spcPct val="118000"/>
              </a:lnSpc>
              <a:spcBef>
                <a:spcPts val="133"/>
              </a:spcBef>
              <a:buFont typeface="Arial" panose="020B0604020202020204" pitchFamily="34" charset="0"/>
              <a:buChar char="•"/>
              <a:tabLst>
                <a:tab pos="253413" algn="l"/>
              </a:tabLst>
            </a:pPr>
            <a:r>
              <a:rPr sz="1200" dirty="0">
                <a:solidFill>
                  <a:srgbClr val="22373A"/>
                </a:solidFill>
                <a:cs typeface="Tahoma"/>
              </a:rPr>
              <a:t>A total of </a:t>
            </a:r>
            <a:r>
              <a:rPr lang="en-AU" sz="1200" b="1" dirty="0">
                <a:solidFill>
                  <a:srgbClr val="22373A"/>
                </a:solidFill>
                <a:cs typeface="Tahoma"/>
              </a:rPr>
              <a:t>124</a:t>
            </a:r>
            <a:r>
              <a:rPr sz="1200" b="1" dirty="0">
                <a:solidFill>
                  <a:srgbClr val="22373A"/>
                </a:solidFill>
                <a:cs typeface="Tahoma"/>
              </a:rPr>
              <a:t> varieties</a:t>
            </a:r>
            <a:r>
              <a:rPr lang="en-AU" sz="1200" b="1" dirty="0">
                <a:solidFill>
                  <a:srgbClr val="22373A"/>
                </a:solidFill>
                <a:cs typeface="Tahoma"/>
              </a:rPr>
              <a:t> </a:t>
            </a:r>
            <a:r>
              <a:rPr lang="en-AU" sz="1200" dirty="0">
                <a:solidFill>
                  <a:srgbClr val="22373A"/>
                </a:solidFill>
                <a:cs typeface="Tahoma"/>
              </a:rPr>
              <a:t>across</a:t>
            </a:r>
            <a:r>
              <a:rPr lang="en-AU" sz="1200" b="1" dirty="0">
                <a:solidFill>
                  <a:srgbClr val="22373A"/>
                </a:solidFill>
                <a:cs typeface="Tahoma"/>
              </a:rPr>
              <a:t> 208 retained trials.</a:t>
            </a:r>
          </a:p>
          <a:p>
            <a:pPr marL="187553" marR="500045" indent="-171450" algn="just">
              <a:lnSpc>
                <a:spcPct val="118000"/>
              </a:lnSpc>
              <a:spcBef>
                <a:spcPts val="133"/>
              </a:spcBef>
              <a:buFont typeface="Arial" panose="020B0604020202020204" pitchFamily="34" charset="0"/>
              <a:buChar char="•"/>
              <a:tabLst>
                <a:tab pos="253413" algn="l"/>
              </a:tabLst>
            </a:pPr>
            <a:r>
              <a:rPr lang="en-AU" sz="1200" dirty="0">
                <a:solidFill>
                  <a:srgbClr val="E5117E"/>
                </a:solidFill>
                <a:cs typeface="Tahoma"/>
              </a:rPr>
              <a:t>But what’s so special about this data-set? </a:t>
            </a:r>
          </a:p>
          <a:p>
            <a:pPr marL="644753" marR="500045" lvl="1" indent="-171450">
              <a:lnSpc>
                <a:spcPct val="118000"/>
              </a:lnSpc>
              <a:spcBef>
                <a:spcPts val="133"/>
              </a:spcBef>
              <a:buFont typeface="Arial" panose="020B0604020202020204" pitchFamily="34" charset="0"/>
              <a:buChar char="•"/>
              <a:tabLst>
                <a:tab pos="253413" algn="l"/>
              </a:tabLst>
            </a:pPr>
            <a:r>
              <a:rPr lang="en-AU" sz="1200" dirty="0">
                <a:solidFill>
                  <a:srgbClr val="E5117E"/>
                </a:solidFill>
                <a:cs typeface="Tahoma"/>
              </a:rPr>
              <a:t>It features </a:t>
            </a:r>
            <a:r>
              <a:rPr lang="en-AU" sz="1200" b="1" dirty="0">
                <a:solidFill>
                  <a:srgbClr val="E5117E"/>
                </a:solidFill>
                <a:cs typeface="Tahoma"/>
              </a:rPr>
              <a:t>Field </a:t>
            </a:r>
            <a:r>
              <a:rPr lang="en-AU" sz="1200" b="1" u="sng" dirty="0">
                <a:solidFill>
                  <a:srgbClr val="E5117E"/>
                </a:solidFill>
                <a:cs typeface="Tahoma"/>
              </a:rPr>
              <a:t>AND</a:t>
            </a:r>
            <a:r>
              <a:rPr lang="en-AU" sz="1200" b="1" dirty="0">
                <a:solidFill>
                  <a:srgbClr val="E5117E"/>
                </a:solidFill>
                <a:cs typeface="Tahoma"/>
              </a:rPr>
              <a:t> Lab Designs!!</a:t>
            </a:r>
          </a:p>
        </p:txBody>
      </p:sp>
      <p:graphicFrame>
        <p:nvGraphicFramePr>
          <p:cNvPr id="8" name="object 8"/>
          <p:cNvGraphicFramePr>
            <a:graphicFrameLocks noGrp="1"/>
          </p:cNvGraphicFramePr>
          <p:nvPr>
            <p:extLst>
              <p:ext uri="{D42A27DB-BD31-4B8C-83A1-F6EECF244321}">
                <p14:modId xmlns:p14="http://schemas.microsoft.com/office/powerpoint/2010/main" val="3463629376"/>
              </p:ext>
            </p:extLst>
          </p:nvPr>
        </p:nvGraphicFramePr>
        <p:xfrm>
          <a:off x="3152775" y="928790"/>
          <a:ext cx="2455490" cy="1799621"/>
        </p:xfrm>
        <a:graphic>
          <a:graphicData uri="http://schemas.openxmlformats.org/drawingml/2006/table">
            <a:tbl>
              <a:tblPr firstRow="1" bandRow="1">
                <a:tableStyleId>{9D7B26C5-4107-4FEC-AEDC-1716B250A1EF}</a:tableStyleId>
              </a:tblPr>
              <a:tblGrid>
                <a:gridCol w="446585">
                  <a:extLst>
                    <a:ext uri="{9D8B030D-6E8A-4147-A177-3AD203B41FA5}">
                      <a16:colId xmlns:a16="http://schemas.microsoft.com/office/drawing/2014/main" val="20000"/>
                    </a:ext>
                  </a:extLst>
                </a:gridCol>
                <a:gridCol w="609649">
                  <a:extLst>
                    <a:ext uri="{9D8B030D-6E8A-4147-A177-3AD203B41FA5}">
                      <a16:colId xmlns:a16="http://schemas.microsoft.com/office/drawing/2014/main" val="2297994782"/>
                    </a:ext>
                  </a:extLst>
                </a:gridCol>
                <a:gridCol w="609649">
                  <a:extLst>
                    <a:ext uri="{9D8B030D-6E8A-4147-A177-3AD203B41FA5}">
                      <a16:colId xmlns:a16="http://schemas.microsoft.com/office/drawing/2014/main" val="20002"/>
                    </a:ext>
                  </a:extLst>
                </a:gridCol>
                <a:gridCol w="789607">
                  <a:extLst>
                    <a:ext uri="{9D8B030D-6E8A-4147-A177-3AD203B41FA5}">
                      <a16:colId xmlns:a16="http://schemas.microsoft.com/office/drawing/2014/main" val="20003"/>
                    </a:ext>
                  </a:extLst>
                </a:gridCol>
              </a:tblGrid>
              <a:tr h="249560">
                <a:tc>
                  <a:txBody>
                    <a:bodyPr/>
                    <a:lstStyle/>
                    <a:p>
                      <a:pPr marR="13970" algn="r">
                        <a:lnSpc>
                          <a:spcPct val="100000"/>
                        </a:lnSpc>
                        <a:spcBef>
                          <a:spcPts val="50"/>
                        </a:spcBef>
                      </a:pPr>
                      <a:r>
                        <a:rPr lang="en-AU" sz="1200" spc="0" dirty="0">
                          <a:solidFill>
                            <a:srgbClr val="0B2036"/>
                          </a:solidFill>
                        </a:rPr>
                        <a:t>Year</a:t>
                      </a:r>
                      <a:endParaRPr lang="en-AU" sz="1200" spc="0" dirty="0">
                        <a:solidFill>
                          <a:srgbClr val="0B2036"/>
                        </a:solidFill>
                        <a:latin typeface="+mn-lt"/>
                        <a:cs typeface="Tahoma"/>
                      </a:endParaRPr>
                    </a:p>
                  </a:txBody>
                  <a:tcPr marL="0" marR="0" marT="8475" marB="0" anchor="ctr"/>
                </a:tc>
                <a:tc>
                  <a:txBody>
                    <a:bodyPr/>
                    <a:lstStyle/>
                    <a:p>
                      <a:pPr marR="60325" algn="r">
                        <a:lnSpc>
                          <a:spcPct val="100000"/>
                        </a:lnSpc>
                        <a:spcBef>
                          <a:spcPts val="50"/>
                        </a:spcBef>
                      </a:pPr>
                      <a:r>
                        <a:rPr lang="en-AU" sz="1200" spc="0" dirty="0">
                          <a:solidFill>
                            <a:srgbClr val="0B2036"/>
                          </a:solidFill>
                          <a:latin typeface="+mn-lt"/>
                          <a:cs typeface="Tahoma"/>
                        </a:rPr>
                        <a:t>Source</a:t>
                      </a:r>
                    </a:p>
                  </a:txBody>
                  <a:tcPr marL="0" marR="0" marT="8475" marB="0" anchor="ctr"/>
                </a:tc>
                <a:tc>
                  <a:txBody>
                    <a:bodyPr/>
                    <a:lstStyle/>
                    <a:p>
                      <a:pPr marR="60325" algn="r">
                        <a:lnSpc>
                          <a:spcPct val="100000"/>
                        </a:lnSpc>
                        <a:spcBef>
                          <a:spcPts val="50"/>
                        </a:spcBef>
                      </a:pPr>
                      <a:r>
                        <a:rPr lang="en-AU" sz="1200" spc="0" dirty="0">
                          <a:solidFill>
                            <a:srgbClr val="0B2036"/>
                          </a:solidFill>
                        </a:rPr>
                        <a:t>#Trials</a:t>
                      </a:r>
                      <a:endParaRPr lang="en-AU" sz="1200" spc="0" dirty="0">
                        <a:solidFill>
                          <a:srgbClr val="0B2036"/>
                        </a:solidFill>
                        <a:latin typeface="+mn-lt"/>
                        <a:cs typeface="Tahoma"/>
                      </a:endParaRPr>
                    </a:p>
                  </a:txBody>
                  <a:tcPr marL="0" marR="0" marT="8475" marB="0" anchor="ctr"/>
                </a:tc>
                <a:tc>
                  <a:txBody>
                    <a:bodyPr/>
                    <a:lstStyle/>
                    <a:p>
                      <a:pPr marR="60960" algn="r">
                        <a:lnSpc>
                          <a:spcPct val="100000"/>
                        </a:lnSpc>
                        <a:spcBef>
                          <a:spcPts val="50"/>
                        </a:spcBef>
                      </a:pPr>
                      <a:r>
                        <a:rPr lang="en-AU" sz="1200" spc="0" dirty="0">
                          <a:solidFill>
                            <a:srgbClr val="0B2036"/>
                          </a:solidFill>
                        </a:rPr>
                        <a:t>#Varieties</a:t>
                      </a:r>
                      <a:endParaRPr lang="en-AU" sz="1200" spc="0" dirty="0">
                        <a:solidFill>
                          <a:srgbClr val="0B2036"/>
                        </a:solidFill>
                        <a:latin typeface="+mn-lt"/>
                        <a:cs typeface="Tahoma"/>
                      </a:endParaRPr>
                    </a:p>
                  </a:txBody>
                  <a:tcPr marL="0" marR="0" marT="8475" marB="0" anchor="ctr"/>
                </a:tc>
                <a:extLst>
                  <a:ext uri="{0D108BD9-81ED-4DB2-BD59-A6C34878D82A}">
                    <a16:rowId xmlns:a16="http://schemas.microsoft.com/office/drawing/2014/main" val="10000"/>
                  </a:ext>
                </a:extLst>
              </a:tr>
              <a:tr h="229860">
                <a:tc>
                  <a:txBody>
                    <a:bodyPr/>
                    <a:lstStyle/>
                    <a:p>
                      <a:pPr algn="r">
                        <a:lnSpc>
                          <a:spcPts val="1135"/>
                        </a:lnSpc>
                        <a:spcBef>
                          <a:spcPts val="50"/>
                        </a:spcBef>
                      </a:pPr>
                      <a:r>
                        <a:rPr lang="en-AU" sz="1200" spc="0" dirty="0">
                          <a:solidFill>
                            <a:srgbClr val="22373A"/>
                          </a:solidFill>
                        </a:rPr>
                        <a:t>2014</a:t>
                      </a:r>
                      <a:endParaRPr lang="en-AU" sz="1200" spc="0" dirty="0">
                        <a:latin typeface="+mn-lt"/>
                        <a:cs typeface="Tahoma"/>
                      </a:endParaRPr>
                    </a:p>
                  </a:txBody>
                  <a:tcPr marL="0" marR="0" marT="8475" marB="0" anchor="ctr"/>
                </a:tc>
                <a:tc>
                  <a:txBody>
                    <a:bodyPr/>
                    <a:lstStyle/>
                    <a:p>
                      <a:pPr marR="60325" algn="r">
                        <a:lnSpc>
                          <a:spcPts val="1135"/>
                        </a:lnSpc>
                        <a:spcBef>
                          <a:spcPts val="50"/>
                        </a:spcBef>
                      </a:pPr>
                      <a:r>
                        <a:rPr lang="en-AU" sz="1200" spc="0" dirty="0">
                          <a:latin typeface="+mn-lt"/>
                          <a:cs typeface="Tahoma"/>
                        </a:rPr>
                        <a:t>GRDC</a:t>
                      </a:r>
                    </a:p>
                  </a:txBody>
                  <a:tcPr marL="0" marR="0" marT="8475" marB="0" anchor="ctr"/>
                </a:tc>
                <a:tc>
                  <a:txBody>
                    <a:bodyPr/>
                    <a:lstStyle/>
                    <a:p>
                      <a:pPr marR="60325" algn="r">
                        <a:lnSpc>
                          <a:spcPts val="1135"/>
                        </a:lnSpc>
                        <a:spcBef>
                          <a:spcPts val="50"/>
                        </a:spcBef>
                      </a:pPr>
                      <a:r>
                        <a:rPr lang="en-AU" sz="1200" spc="0">
                          <a:solidFill>
                            <a:srgbClr val="22373A"/>
                          </a:solidFill>
                        </a:rPr>
                        <a:t>19</a:t>
                      </a:r>
                      <a:endParaRPr lang="en-AU" sz="1200" spc="0">
                        <a:latin typeface="+mn-lt"/>
                        <a:cs typeface="Tahoma"/>
                      </a:endParaRPr>
                    </a:p>
                  </a:txBody>
                  <a:tcPr marL="0" marR="0" marT="8475" marB="0" anchor="ctr"/>
                </a:tc>
                <a:tc>
                  <a:txBody>
                    <a:bodyPr/>
                    <a:lstStyle/>
                    <a:p>
                      <a:pPr marR="60325" algn="r">
                        <a:lnSpc>
                          <a:spcPts val="1135"/>
                        </a:lnSpc>
                        <a:spcBef>
                          <a:spcPts val="50"/>
                        </a:spcBef>
                      </a:pPr>
                      <a:r>
                        <a:rPr lang="en-AU" sz="1200" spc="0">
                          <a:solidFill>
                            <a:srgbClr val="22373A"/>
                          </a:solidFill>
                        </a:rPr>
                        <a:t>24</a:t>
                      </a:r>
                      <a:endParaRPr lang="en-AU" sz="1200" spc="0" dirty="0">
                        <a:latin typeface="+mn-lt"/>
                        <a:cs typeface="Tahoma"/>
                      </a:endParaRPr>
                    </a:p>
                  </a:txBody>
                  <a:tcPr marL="0" marR="0" marT="8475" marB="0" anchor="ctr"/>
                </a:tc>
                <a:extLst>
                  <a:ext uri="{0D108BD9-81ED-4DB2-BD59-A6C34878D82A}">
                    <a16:rowId xmlns:a16="http://schemas.microsoft.com/office/drawing/2014/main" val="10001"/>
                  </a:ext>
                </a:extLst>
              </a:tr>
              <a:tr h="260100">
                <a:tc>
                  <a:txBody>
                    <a:bodyPr/>
                    <a:lstStyle/>
                    <a:p>
                      <a:pPr algn="r">
                        <a:lnSpc>
                          <a:spcPts val="1135"/>
                        </a:lnSpc>
                        <a:spcBef>
                          <a:spcPts val="165"/>
                        </a:spcBef>
                      </a:pPr>
                      <a:r>
                        <a:rPr lang="en-AU" sz="1200" spc="0" dirty="0">
                          <a:solidFill>
                            <a:srgbClr val="22373A"/>
                          </a:solidFill>
                        </a:rPr>
                        <a:t>2015</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dirty="0">
                          <a:latin typeface="+mn-lt"/>
                          <a:cs typeface="Tahoma"/>
                        </a:rPr>
                        <a:t>GRDC</a:t>
                      </a:r>
                    </a:p>
                  </a:txBody>
                  <a:tcPr marL="0" marR="0" marT="27969" marB="0" anchor="ctr"/>
                </a:tc>
                <a:tc>
                  <a:txBody>
                    <a:bodyPr/>
                    <a:lstStyle/>
                    <a:p>
                      <a:pPr marR="60325" algn="r">
                        <a:lnSpc>
                          <a:spcPts val="1135"/>
                        </a:lnSpc>
                        <a:spcBef>
                          <a:spcPts val="165"/>
                        </a:spcBef>
                      </a:pPr>
                      <a:r>
                        <a:rPr lang="en-AU" sz="1200" spc="0">
                          <a:solidFill>
                            <a:srgbClr val="22373A"/>
                          </a:solidFill>
                        </a:rPr>
                        <a:t>57</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dirty="0">
                          <a:solidFill>
                            <a:srgbClr val="22373A"/>
                          </a:solidFill>
                        </a:rPr>
                        <a:t>25</a:t>
                      </a:r>
                      <a:endParaRPr lang="en-AU" sz="1200" spc="0" dirty="0">
                        <a:latin typeface="+mn-lt"/>
                        <a:cs typeface="Tahoma"/>
                      </a:endParaRPr>
                    </a:p>
                  </a:txBody>
                  <a:tcPr marL="0" marR="0" marT="27969" marB="0" anchor="ctr"/>
                </a:tc>
                <a:extLst>
                  <a:ext uri="{0D108BD9-81ED-4DB2-BD59-A6C34878D82A}">
                    <a16:rowId xmlns:a16="http://schemas.microsoft.com/office/drawing/2014/main" val="10002"/>
                  </a:ext>
                </a:extLst>
              </a:tr>
              <a:tr h="260100">
                <a:tc>
                  <a:txBody>
                    <a:bodyPr/>
                    <a:lstStyle/>
                    <a:p>
                      <a:pPr algn="r">
                        <a:lnSpc>
                          <a:spcPts val="1135"/>
                        </a:lnSpc>
                        <a:spcBef>
                          <a:spcPts val="165"/>
                        </a:spcBef>
                      </a:pPr>
                      <a:r>
                        <a:rPr lang="en-AU" sz="1200" spc="0" dirty="0">
                          <a:solidFill>
                            <a:srgbClr val="22373A"/>
                          </a:solidFill>
                        </a:rPr>
                        <a:t>2016</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dirty="0">
                          <a:latin typeface="+mn-lt"/>
                          <a:cs typeface="Tahoma"/>
                        </a:rPr>
                        <a:t>GRDC</a:t>
                      </a:r>
                    </a:p>
                  </a:txBody>
                  <a:tcPr marL="0" marR="0" marT="27969" marB="0" anchor="ctr"/>
                </a:tc>
                <a:tc>
                  <a:txBody>
                    <a:bodyPr/>
                    <a:lstStyle/>
                    <a:p>
                      <a:pPr marR="60325" algn="r">
                        <a:lnSpc>
                          <a:spcPts val="1135"/>
                        </a:lnSpc>
                        <a:spcBef>
                          <a:spcPts val="165"/>
                        </a:spcBef>
                      </a:pPr>
                      <a:r>
                        <a:rPr lang="en-AU" sz="1200" spc="0">
                          <a:solidFill>
                            <a:srgbClr val="22373A"/>
                          </a:solidFill>
                        </a:rPr>
                        <a:t>54</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a:solidFill>
                            <a:srgbClr val="22373A"/>
                          </a:solidFill>
                        </a:rPr>
                        <a:t>24</a:t>
                      </a:r>
                      <a:endParaRPr lang="en-AU" sz="1200" spc="0" dirty="0">
                        <a:latin typeface="+mn-lt"/>
                        <a:cs typeface="Tahoma"/>
                      </a:endParaRPr>
                    </a:p>
                  </a:txBody>
                  <a:tcPr marL="0" marR="0" marT="27969" marB="0" anchor="ctr"/>
                </a:tc>
                <a:extLst>
                  <a:ext uri="{0D108BD9-81ED-4DB2-BD59-A6C34878D82A}">
                    <a16:rowId xmlns:a16="http://schemas.microsoft.com/office/drawing/2014/main" val="10003"/>
                  </a:ext>
                </a:extLst>
              </a:tr>
              <a:tr h="260100">
                <a:tc>
                  <a:txBody>
                    <a:bodyPr/>
                    <a:lstStyle/>
                    <a:p>
                      <a:pPr algn="r">
                        <a:lnSpc>
                          <a:spcPts val="1135"/>
                        </a:lnSpc>
                        <a:spcBef>
                          <a:spcPts val="165"/>
                        </a:spcBef>
                      </a:pPr>
                      <a:r>
                        <a:rPr lang="en-AU" sz="1200" spc="0" dirty="0">
                          <a:solidFill>
                            <a:srgbClr val="22373A"/>
                          </a:solidFill>
                        </a:rPr>
                        <a:t>2017</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dirty="0">
                          <a:latin typeface="+mn-lt"/>
                          <a:cs typeface="Tahoma"/>
                        </a:rPr>
                        <a:t>GRDC</a:t>
                      </a:r>
                    </a:p>
                  </a:txBody>
                  <a:tcPr marL="0" marR="0" marT="27969" marB="0" anchor="ctr"/>
                </a:tc>
                <a:tc>
                  <a:txBody>
                    <a:bodyPr/>
                    <a:lstStyle/>
                    <a:p>
                      <a:pPr marR="60325" algn="r">
                        <a:lnSpc>
                          <a:spcPts val="1135"/>
                        </a:lnSpc>
                        <a:spcBef>
                          <a:spcPts val="165"/>
                        </a:spcBef>
                      </a:pPr>
                      <a:r>
                        <a:rPr lang="en-AU" sz="1200" spc="0" dirty="0">
                          <a:solidFill>
                            <a:srgbClr val="22373A"/>
                          </a:solidFill>
                        </a:rPr>
                        <a:t>42</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a:solidFill>
                            <a:srgbClr val="22373A"/>
                          </a:solidFill>
                        </a:rPr>
                        <a:t>24</a:t>
                      </a:r>
                      <a:endParaRPr lang="en-AU" sz="1200" spc="0" dirty="0">
                        <a:latin typeface="+mn-lt"/>
                        <a:cs typeface="Tahoma"/>
                      </a:endParaRPr>
                    </a:p>
                  </a:txBody>
                  <a:tcPr marL="0" marR="0" marT="27969" marB="0" anchor="ctr"/>
                </a:tc>
                <a:extLst>
                  <a:ext uri="{0D108BD9-81ED-4DB2-BD59-A6C34878D82A}">
                    <a16:rowId xmlns:a16="http://schemas.microsoft.com/office/drawing/2014/main" val="10004"/>
                  </a:ext>
                </a:extLst>
              </a:tr>
              <a:tr h="260100">
                <a:tc>
                  <a:txBody>
                    <a:bodyPr/>
                    <a:lstStyle/>
                    <a:p>
                      <a:pPr algn="r">
                        <a:lnSpc>
                          <a:spcPts val="1135"/>
                        </a:lnSpc>
                        <a:spcBef>
                          <a:spcPts val="165"/>
                        </a:spcBef>
                      </a:pPr>
                      <a:r>
                        <a:rPr lang="en-AU" sz="1200" spc="0" dirty="0">
                          <a:solidFill>
                            <a:srgbClr val="22373A"/>
                          </a:solidFill>
                        </a:rPr>
                        <a:t>2018</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dirty="0">
                          <a:latin typeface="+mn-lt"/>
                          <a:cs typeface="Tahoma"/>
                        </a:rPr>
                        <a:t>GRDC</a:t>
                      </a:r>
                    </a:p>
                  </a:txBody>
                  <a:tcPr marL="0" marR="0" marT="27969" marB="0" anchor="ctr"/>
                </a:tc>
                <a:tc>
                  <a:txBody>
                    <a:bodyPr/>
                    <a:lstStyle/>
                    <a:p>
                      <a:pPr marR="60325" algn="r">
                        <a:lnSpc>
                          <a:spcPts val="1135"/>
                        </a:lnSpc>
                        <a:spcBef>
                          <a:spcPts val="165"/>
                        </a:spcBef>
                      </a:pPr>
                      <a:r>
                        <a:rPr lang="en-AU" sz="1200" spc="0" dirty="0">
                          <a:solidFill>
                            <a:srgbClr val="22373A"/>
                          </a:solidFill>
                        </a:rPr>
                        <a:t>15</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a:solidFill>
                            <a:srgbClr val="22373A"/>
                          </a:solidFill>
                        </a:rPr>
                        <a:t>24</a:t>
                      </a:r>
                      <a:endParaRPr lang="en-AU" sz="1200" spc="0" dirty="0">
                        <a:latin typeface="+mn-lt"/>
                        <a:cs typeface="Tahoma"/>
                      </a:endParaRPr>
                    </a:p>
                  </a:txBody>
                  <a:tcPr marL="0" marR="0" marT="27969" marB="0" anchor="ctr"/>
                </a:tc>
                <a:extLst>
                  <a:ext uri="{0D108BD9-81ED-4DB2-BD59-A6C34878D82A}">
                    <a16:rowId xmlns:a16="http://schemas.microsoft.com/office/drawing/2014/main" val="10005"/>
                  </a:ext>
                </a:extLst>
              </a:tr>
              <a:tr h="279801">
                <a:tc>
                  <a:txBody>
                    <a:bodyPr/>
                    <a:lstStyle/>
                    <a:p>
                      <a:pPr algn="r">
                        <a:lnSpc>
                          <a:spcPct val="100000"/>
                        </a:lnSpc>
                        <a:spcBef>
                          <a:spcPts val="165"/>
                        </a:spcBef>
                      </a:pPr>
                      <a:r>
                        <a:rPr lang="en-AU" sz="1200" spc="0" dirty="0">
                          <a:solidFill>
                            <a:srgbClr val="22373A"/>
                          </a:solidFill>
                        </a:rPr>
                        <a:t>2019</a:t>
                      </a:r>
                      <a:endParaRPr lang="en-AU" sz="1200" spc="0" dirty="0">
                        <a:latin typeface="+mn-lt"/>
                        <a:cs typeface="Tahoma"/>
                      </a:endParaRPr>
                    </a:p>
                  </a:txBody>
                  <a:tcPr marL="0" marR="0" marT="27969" marB="0" anchor="ctr"/>
                </a:tc>
                <a:tc>
                  <a:txBody>
                    <a:bodyPr/>
                    <a:lstStyle/>
                    <a:p>
                      <a:pPr marR="60325" algn="r">
                        <a:lnSpc>
                          <a:spcPct val="100000"/>
                        </a:lnSpc>
                        <a:spcBef>
                          <a:spcPts val="165"/>
                        </a:spcBef>
                      </a:pPr>
                      <a:r>
                        <a:rPr lang="en-AU" sz="1200" spc="0" dirty="0">
                          <a:latin typeface="+mn-lt"/>
                          <a:cs typeface="Tahoma"/>
                        </a:rPr>
                        <a:t>AGT</a:t>
                      </a:r>
                    </a:p>
                  </a:txBody>
                  <a:tcPr marL="0" marR="0" marT="27969" marB="0" anchor="ctr"/>
                </a:tc>
                <a:tc>
                  <a:txBody>
                    <a:bodyPr/>
                    <a:lstStyle/>
                    <a:p>
                      <a:pPr marR="60325" algn="r">
                        <a:lnSpc>
                          <a:spcPct val="100000"/>
                        </a:lnSpc>
                        <a:spcBef>
                          <a:spcPts val="165"/>
                        </a:spcBef>
                      </a:pPr>
                      <a:r>
                        <a:rPr lang="en-AU" sz="1200" spc="0" dirty="0">
                          <a:solidFill>
                            <a:srgbClr val="22373A"/>
                          </a:solidFill>
                        </a:rPr>
                        <a:t>21</a:t>
                      </a:r>
                      <a:endParaRPr lang="en-AU" sz="1200" spc="0" dirty="0">
                        <a:latin typeface="+mn-lt"/>
                        <a:cs typeface="Tahoma"/>
                      </a:endParaRPr>
                    </a:p>
                  </a:txBody>
                  <a:tcPr marL="0" marR="0" marT="27969" marB="0" anchor="ctr"/>
                </a:tc>
                <a:tc>
                  <a:txBody>
                    <a:bodyPr/>
                    <a:lstStyle/>
                    <a:p>
                      <a:pPr marR="60325" algn="r">
                        <a:lnSpc>
                          <a:spcPct val="100000"/>
                        </a:lnSpc>
                        <a:spcBef>
                          <a:spcPts val="165"/>
                        </a:spcBef>
                      </a:pPr>
                      <a:r>
                        <a:rPr lang="en-AU" sz="1200" spc="0" dirty="0">
                          <a:solidFill>
                            <a:srgbClr val="22373A"/>
                          </a:solidFill>
                        </a:rPr>
                        <a:t>123</a:t>
                      </a:r>
                      <a:endParaRPr lang="en-AU" sz="1200" spc="0" dirty="0">
                        <a:latin typeface="+mn-lt"/>
                        <a:cs typeface="Tahoma"/>
                      </a:endParaRPr>
                    </a:p>
                  </a:txBody>
                  <a:tcPr marL="0" marR="0" marT="27969" marB="0" anchor="ctr"/>
                </a:tc>
                <a:extLst>
                  <a:ext uri="{0D108BD9-81ED-4DB2-BD59-A6C34878D82A}">
                    <a16:rowId xmlns:a16="http://schemas.microsoft.com/office/drawing/2014/main" val="10006"/>
                  </a:ext>
                </a:extLst>
              </a:tr>
            </a:tbl>
          </a:graphicData>
        </a:graphic>
      </p:graphicFrame>
      <p:cxnSp>
        <p:nvCxnSpPr>
          <p:cNvPr id="2" name="Straight Connector 1">
            <a:extLst>
              <a:ext uri="{FF2B5EF4-FFF2-40B4-BE49-F238E27FC236}">
                <a16:creationId xmlns:a16="http://schemas.microsoft.com/office/drawing/2014/main" id="{C8D3538C-7B66-AAC1-7C4C-B1F783429D22}"/>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pic>
        <p:nvPicPr>
          <p:cNvPr id="3" name="Picture 2" descr="A blue text on a black background&#10;&#10;Description automatically generated">
            <a:extLst>
              <a:ext uri="{FF2B5EF4-FFF2-40B4-BE49-F238E27FC236}">
                <a16:creationId xmlns:a16="http://schemas.microsoft.com/office/drawing/2014/main" id="{40FBD753-DEBA-4DCC-ABEA-CA4FCDCDD0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4" name="Slide Number Placeholder 3">
            <a:extLst>
              <a:ext uri="{FF2B5EF4-FFF2-40B4-BE49-F238E27FC236}">
                <a16:creationId xmlns:a16="http://schemas.microsoft.com/office/drawing/2014/main" id="{798F221D-2B0D-5F38-8D7C-687076D91127}"/>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10</a:t>
            </a:fld>
            <a:endParaRPr lang="en-AU" spc="-27" dirty="0"/>
          </a:p>
        </p:txBody>
      </p:sp>
    </p:spTree>
    <p:extLst>
      <p:ext uri="{BB962C8B-B14F-4D97-AF65-F5344CB8AC3E}">
        <p14:creationId xmlns:p14="http://schemas.microsoft.com/office/powerpoint/2010/main" val="1944786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C977-66E5-9059-8140-72DC6327962E}"/>
              </a:ext>
            </a:extLst>
          </p:cNvPr>
          <p:cNvSpPr>
            <a:spLocks noGrp="1"/>
          </p:cNvSpPr>
          <p:nvPr>
            <p:ph type="title"/>
          </p:nvPr>
        </p:nvSpPr>
        <p:spPr/>
        <p:txBody>
          <a:bodyPr/>
          <a:lstStyle/>
          <a:p>
            <a:r>
              <a:rPr lang="en-AU" dirty="0"/>
              <a:t>Design Sets</a:t>
            </a:r>
          </a:p>
        </p:txBody>
      </p:sp>
      <p:pic>
        <p:nvPicPr>
          <p:cNvPr id="4" name="Picture 3" descr="A blue text on a black background&#10;&#10;Description automatically generated">
            <a:extLst>
              <a:ext uri="{FF2B5EF4-FFF2-40B4-BE49-F238E27FC236}">
                <a16:creationId xmlns:a16="http://schemas.microsoft.com/office/drawing/2014/main" id="{FACBD3EE-3C29-AFF9-29AB-0CA8CF3F1C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pic>
        <p:nvPicPr>
          <p:cNvPr id="7" name="Picture 6">
            <a:extLst>
              <a:ext uri="{FF2B5EF4-FFF2-40B4-BE49-F238E27FC236}">
                <a16:creationId xmlns:a16="http://schemas.microsoft.com/office/drawing/2014/main" id="{5E6FA753-243F-8B61-6F27-74F724CF9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5" y="777875"/>
            <a:ext cx="2490546" cy="1904999"/>
          </a:xfrm>
          <a:prstGeom prst="rect">
            <a:avLst/>
          </a:prstGeom>
        </p:spPr>
      </p:pic>
      <p:pic>
        <p:nvPicPr>
          <p:cNvPr id="12" name="Picture 2" descr="Modern Laboratory Design">
            <a:extLst>
              <a:ext uri="{FF2B5EF4-FFF2-40B4-BE49-F238E27FC236}">
                <a16:creationId xmlns:a16="http://schemas.microsoft.com/office/drawing/2014/main" id="{8BCAE495-8B6D-61A5-DF77-AD859E4AB5E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Blur radius="0"/>
                    </a14:imgEffect>
                  </a14:imgLayer>
                </a14:imgProps>
              </a:ext>
              <a:ext uri="{28A0092B-C50C-407E-A947-70E740481C1C}">
                <a14:useLocalDpi xmlns:a14="http://schemas.microsoft.com/office/drawing/2010/main" val="0"/>
              </a:ext>
            </a:extLst>
          </a:blip>
          <a:srcRect/>
          <a:stretch>
            <a:fillRect/>
          </a:stretch>
        </p:blipFill>
        <p:spPr bwMode="auto">
          <a:xfrm>
            <a:off x="3401881" y="739775"/>
            <a:ext cx="2540291"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a:extLst>
              <a:ext uri="{FF2B5EF4-FFF2-40B4-BE49-F238E27FC236}">
                <a16:creationId xmlns:a16="http://schemas.microsoft.com/office/drawing/2014/main" id="{5FFEC127-60F3-B704-9CD6-85BB016BE907}"/>
              </a:ext>
            </a:extLst>
          </p:cNvPr>
          <p:cNvSpPr/>
          <p:nvPr/>
        </p:nvSpPr>
        <p:spPr>
          <a:xfrm>
            <a:off x="2695575" y="1577975"/>
            <a:ext cx="609600" cy="228600"/>
          </a:xfrm>
          <a:prstGeom prst="rightArrow">
            <a:avLst/>
          </a:prstGeom>
          <a:solidFill>
            <a:srgbClr val="0B2036"/>
          </a:solidFill>
          <a:ln>
            <a:solidFill>
              <a:srgbClr val="0B20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2" descr="Perten Falling Number 1000 | Calibre Control">
            <a:extLst>
              <a:ext uri="{FF2B5EF4-FFF2-40B4-BE49-F238E27FC236}">
                <a16:creationId xmlns:a16="http://schemas.microsoft.com/office/drawing/2014/main" id="{4CD2039B-DC87-5E0A-12C8-0A7D19310CB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622595" y="830114"/>
            <a:ext cx="985867" cy="9764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erten Falling Number 1000 | Calibre Control">
            <a:extLst>
              <a:ext uri="{FF2B5EF4-FFF2-40B4-BE49-F238E27FC236}">
                <a16:creationId xmlns:a16="http://schemas.microsoft.com/office/drawing/2014/main" id="{34489CE0-5B54-6AB7-A2C9-43EDDB114804}"/>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29175" y="1427837"/>
            <a:ext cx="985867" cy="97646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F1F8536-FFB1-48A0-8C2D-95BB0F074365}"/>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555725E-838B-262F-B52F-AD176716D8D6}"/>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11</a:t>
            </a:fld>
            <a:endParaRPr lang="en-AU" spc="-27" dirty="0"/>
          </a:p>
        </p:txBody>
      </p:sp>
    </p:spTree>
    <p:extLst>
      <p:ext uri="{BB962C8B-B14F-4D97-AF65-F5344CB8AC3E}">
        <p14:creationId xmlns:p14="http://schemas.microsoft.com/office/powerpoint/2010/main" val="3544533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C977-66E5-9059-8140-72DC6327962E}"/>
              </a:ext>
            </a:extLst>
          </p:cNvPr>
          <p:cNvSpPr>
            <a:spLocks noGrp="1"/>
          </p:cNvSpPr>
          <p:nvPr>
            <p:ph type="title"/>
          </p:nvPr>
        </p:nvSpPr>
        <p:spPr/>
        <p:txBody>
          <a:bodyPr/>
          <a:lstStyle/>
          <a:p>
            <a:r>
              <a:rPr lang="en-AU" dirty="0"/>
              <a:t>Design Sets - A</a:t>
            </a:r>
          </a:p>
        </p:txBody>
      </p:sp>
      <p:pic>
        <p:nvPicPr>
          <p:cNvPr id="4" name="Picture 3" descr="A blue text on a black background&#10;&#10;Description automatically generated">
            <a:extLst>
              <a:ext uri="{FF2B5EF4-FFF2-40B4-BE49-F238E27FC236}">
                <a16:creationId xmlns:a16="http://schemas.microsoft.com/office/drawing/2014/main" id="{FACBD3EE-3C29-AFF9-29AB-0CA8CF3F1C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pic>
        <p:nvPicPr>
          <p:cNvPr id="7" name="Picture 6">
            <a:extLst>
              <a:ext uri="{FF2B5EF4-FFF2-40B4-BE49-F238E27FC236}">
                <a16:creationId xmlns:a16="http://schemas.microsoft.com/office/drawing/2014/main" id="{5E6FA753-243F-8B61-6F27-74F724CF9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5" y="777875"/>
            <a:ext cx="2490546" cy="1904999"/>
          </a:xfrm>
          <a:prstGeom prst="rect">
            <a:avLst/>
          </a:prstGeom>
        </p:spPr>
      </p:pic>
      <p:pic>
        <p:nvPicPr>
          <p:cNvPr id="2050" name="Picture 2" descr="Modern Laboratory Design">
            <a:extLst>
              <a:ext uri="{FF2B5EF4-FFF2-40B4-BE49-F238E27FC236}">
                <a16:creationId xmlns:a16="http://schemas.microsoft.com/office/drawing/2014/main" id="{19D2FADD-77A4-04A6-9A83-2C41A6BCD56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Blur radius="43"/>
                    </a14:imgEffect>
                  </a14:imgLayer>
                </a14:imgProps>
              </a:ext>
              <a:ext uri="{28A0092B-C50C-407E-A947-70E740481C1C}">
                <a14:useLocalDpi xmlns:a14="http://schemas.microsoft.com/office/drawing/2010/main" val="0"/>
              </a:ext>
            </a:extLst>
          </a:blip>
          <a:srcRect/>
          <a:stretch>
            <a:fillRect/>
          </a:stretch>
        </p:blipFill>
        <p:spPr bwMode="auto">
          <a:xfrm>
            <a:off x="3401881" y="739775"/>
            <a:ext cx="2540291"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F42962EB-7AFF-543E-18F1-9DCE1278BA43}"/>
              </a:ext>
            </a:extLst>
          </p:cNvPr>
          <p:cNvSpPr/>
          <p:nvPr/>
        </p:nvSpPr>
        <p:spPr>
          <a:xfrm>
            <a:off x="2695575" y="1577975"/>
            <a:ext cx="609600" cy="228600"/>
          </a:xfrm>
          <a:prstGeom prst="rightArrow">
            <a:avLst/>
          </a:prstGeom>
          <a:solidFill>
            <a:srgbClr val="0B2036"/>
          </a:solidFill>
          <a:ln>
            <a:solidFill>
              <a:srgbClr val="0B20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Perten Falling Number 1000 | Calibre Control">
            <a:extLst>
              <a:ext uri="{FF2B5EF4-FFF2-40B4-BE49-F238E27FC236}">
                <a16:creationId xmlns:a16="http://schemas.microsoft.com/office/drawing/2014/main" id="{A2B6BC3E-455A-3C3B-C336-7B0EF1E63D0B}"/>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Effect>
                      <a14:artisticBlur radius="92"/>
                    </a14:imgEffect>
                  </a14:imgLayer>
                </a14:imgProps>
              </a:ext>
              <a:ext uri="{28A0092B-C50C-407E-A947-70E740481C1C}">
                <a14:useLocalDpi xmlns:a14="http://schemas.microsoft.com/office/drawing/2010/main" val="0"/>
              </a:ext>
            </a:extLst>
          </a:blip>
          <a:srcRect/>
          <a:stretch>
            <a:fillRect/>
          </a:stretch>
        </p:blipFill>
        <p:spPr bwMode="auto">
          <a:xfrm>
            <a:off x="3622595" y="830114"/>
            <a:ext cx="985867" cy="9764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erten Falling Number 1000 | Calibre Control">
            <a:extLst>
              <a:ext uri="{FF2B5EF4-FFF2-40B4-BE49-F238E27FC236}">
                <a16:creationId xmlns:a16="http://schemas.microsoft.com/office/drawing/2014/main" id="{DCD0AE28-FEBC-C68B-9F8C-1E38EF09D758}"/>
              </a:ext>
            </a:extLst>
          </p:cNvPr>
          <p:cNvPicPr>
            <a:picLocks noChangeAspect="1" noChangeArrowheads="1"/>
          </p:cNvPicPr>
          <p:nvPr/>
        </p:nvPicPr>
        <p:blipFill>
          <a:blip r:embed="rId9" cstate="print">
            <a:extLst>
              <a:ext uri="{BEBA8EAE-BF5A-486C-A8C5-ECC9F3942E4B}">
                <a14:imgProps xmlns:a14="http://schemas.microsoft.com/office/drawing/2010/main">
                  <a14:imgLayer r:embed="rId8">
                    <a14:imgEffect>
                      <a14:backgroundRemoval t="10000" b="90000" l="10000" r="90000"/>
                    </a14:imgEffect>
                    <a14:imgEffect>
                      <a14:artisticBlur radius="100"/>
                    </a14:imgEffect>
                  </a14:imgLayer>
                </a14:imgProps>
              </a:ext>
              <a:ext uri="{28A0092B-C50C-407E-A947-70E740481C1C}">
                <a14:useLocalDpi xmlns:a14="http://schemas.microsoft.com/office/drawing/2010/main" val="0"/>
              </a:ext>
            </a:extLst>
          </a:blip>
          <a:srcRect/>
          <a:stretch>
            <a:fillRect/>
          </a:stretch>
        </p:blipFill>
        <p:spPr bwMode="auto">
          <a:xfrm>
            <a:off x="4829175" y="1427837"/>
            <a:ext cx="985867" cy="97646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C35451F7-483D-BE70-C714-A41FF8ED3968}"/>
              </a:ext>
            </a:extLst>
          </p:cNvPr>
          <p:cNvSpPr/>
          <p:nvPr/>
        </p:nvSpPr>
        <p:spPr>
          <a:xfrm>
            <a:off x="1095375" y="1539874"/>
            <a:ext cx="304800" cy="304800"/>
          </a:xfrm>
          <a:prstGeom prst="ellipse">
            <a:avLst/>
          </a:prstGeom>
          <a:solidFill>
            <a:srgbClr val="0B20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5-point Star 8">
            <a:extLst>
              <a:ext uri="{FF2B5EF4-FFF2-40B4-BE49-F238E27FC236}">
                <a16:creationId xmlns:a16="http://schemas.microsoft.com/office/drawing/2014/main" id="{C71C2C75-05AE-907A-2B2B-15E39BD4497C}"/>
              </a:ext>
            </a:extLst>
          </p:cNvPr>
          <p:cNvSpPr/>
          <p:nvPr/>
        </p:nvSpPr>
        <p:spPr>
          <a:xfrm>
            <a:off x="4451494" y="1457735"/>
            <a:ext cx="538148" cy="469077"/>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 name="Straight Connector 9">
            <a:extLst>
              <a:ext uri="{FF2B5EF4-FFF2-40B4-BE49-F238E27FC236}">
                <a16:creationId xmlns:a16="http://schemas.microsoft.com/office/drawing/2014/main" id="{F47BD9EF-709F-AEDB-23A1-2047FCB27CF6}"/>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E5A48EAA-82B4-3134-38C7-8829D9F52963}"/>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12</a:t>
            </a:fld>
            <a:endParaRPr lang="en-AU" spc="-27" dirty="0"/>
          </a:p>
        </p:txBody>
      </p:sp>
    </p:spTree>
    <p:extLst>
      <p:ext uri="{BB962C8B-B14F-4D97-AF65-F5344CB8AC3E}">
        <p14:creationId xmlns:p14="http://schemas.microsoft.com/office/powerpoint/2010/main" val="144097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C977-66E5-9059-8140-72DC6327962E}"/>
              </a:ext>
            </a:extLst>
          </p:cNvPr>
          <p:cNvSpPr>
            <a:spLocks noGrp="1"/>
          </p:cNvSpPr>
          <p:nvPr>
            <p:ph type="title"/>
          </p:nvPr>
        </p:nvSpPr>
        <p:spPr/>
        <p:txBody>
          <a:bodyPr/>
          <a:lstStyle/>
          <a:p>
            <a:r>
              <a:rPr lang="en-AU" dirty="0"/>
              <a:t>Design Sets - B</a:t>
            </a:r>
          </a:p>
        </p:txBody>
      </p:sp>
      <p:pic>
        <p:nvPicPr>
          <p:cNvPr id="4" name="Picture 3" descr="A blue text on a black background&#10;&#10;Description automatically generated">
            <a:extLst>
              <a:ext uri="{FF2B5EF4-FFF2-40B4-BE49-F238E27FC236}">
                <a16:creationId xmlns:a16="http://schemas.microsoft.com/office/drawing/2014/main" id="{FACBD3EE-3C29-AFF9-29AB-0CA8CF3F1C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pic>
        <p:nvPicPr>
          <p:cNvPr id="7" name="Picture 6">
            <a:extLst>
              <a:ext uri="{FF2B5EF4-FFF2-40B4-BE49-F238E27FC236}">
                <a16:creationId xmlns:a16="http://schemas.microsoft.com/office/drawing/2014/main" id="{5E6FA753-243F-8B61-6F27-74F724CF9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5" y="777875"/>
            <a:ext cx="2490546" cy="1904999"/>
          </a:xfrm>
          <a:prstGeom prst="rect">
            <a:avLst/>
          </a:prstGeom>
        </p:spPr>
      </p:pic>
      <p:pic>
        <p:nvPicPr>
          <p:cNvPr id="2050" name="Picture 2" descr="Modern Laboratory Design">
            <a:extLst>
              <a:ext uri="{FF2B5EF4-FFF2-40B4-BE49-F238E27FC236}">
                <a16:creationId xmlns:a16="http://schemas.microsoft.com/office/drawing/2014/main" id="{19D2FADD-77A4-04A6-9A83-2C41A6BCD56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Blur radius="43"/>
                    </a14:imgEffect>
                  </a14:imgLayer>
                </a14:imgProps>
              </a:ext>
              <a:ext uri="{28A0092B-C50C-407E-A947-70E740481C1C}">
                <a14:useLocalDpi xmlns:a14="http://schemas.microsoft.com/office/drawing/2010/main" val="0"/>
              </a:ext>
            </a:extLst>
          </a:blip>
          <a:srcRect/>
          <a:stretch>
            <a:fillRect/>
          </a:stretch>
        </p:blipFill>
        <p:spPr bwMode="auto">
          <a:xfrm>
            <a:off x="3401881" y="739775"/>
            <a:ext cx="2540291"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F42962EB-7AFF-543E-18F1-9DCE1278BA43}"/>
              </a:ext>
            </a:extLst>
          </p:cNvPr>
          <p:cNvSpPr/>
          <p:nvPr/>
        </p:nvSpPr>
        <p:spPr>
          <a:xfrm>
            <a:off x="2695575" y="1577975"/>
            <a:ext cx="609600" cy="228600"/>
          </a:xfrm>
          <a:prstGeom prst="rightArrow">
            <a:avLst/>
          </a:prstGeom>
          <a:solidFill>
            <a:srgbClr val="0B2036"/>
          </a:solidFill>
          <a:ln>
            <a:solidFill>
              <a:srgbClr val="0B20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descr="Perten Falling Number 1000 | Calibre Control">
            <a:extLst>
              <a:ext uri="{FF2B5EF4-FFF2-40B4-BE49-F238E27FC236}">
                <a16:creationId xmlns:a16="http://schemas.microsoft.com/office/drawing/2014/main" id="{9ED281F2-5F64-00FE-C09F-EE5DF157D22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622595" y="830114"/>
            <a:ext cx="985867" cy="9764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erten Falling Number 1000 | Calibre Control">
            <a:extLst>
              <a:ext uri="{FF2B5EF4-FFF2-40B4-BE49-F238E27FC236}">
                <a16:creationId xmlns:a16="http://schemas.microsoft.com/office/drawing/2014/main" id="{E64B28D8-772A-097A-950B-FE305E0412CA}"/>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29175" y="1427837"/>
            <a:ext cx="985867" cy="9764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EDBFDA-EE86-36AF-3C60-DEE137BEA7E1}"/>
              </a:ext>
            </a:extLst>
          </p:cNvPr>
          <p:cNvSpPr txBox="1"/>
          <p:nvPr/>
        </p:nvSpPr>
        <p:spPr>
          <a:xfrm>
            <a:off x="3491574" y="2678568"/>
            <a:ext cx="2360903" cy="369332"/>
          </a:xfrm>
          <a:prstGeom prst="rect">
            <a:avLst/>
          </a:prstGeom>
          <a:noFill/>
        </p:spPr>
        <p:txBody>
          <a:bodyPr wrap="none" rtlCol="0">
            <a:spAutoFit/>
          </a:bodyPr>
          <a:lstStyle/>
          <a:p>
            <a:r>
              <a:rPr lang="en-AU" dirty="0"/>
              <a:t>No valid randomisation</a:t>
            </a:r>
          </a:p>
        </p:txBody>
      </p:sp>
      <p:sp>
        <p:nvSpPr>
          <p:cNvPr id="9" name="Oval 8">
            <a:extLst>
              <a:ext uri="{FF2B5EF4-FFF2-40B4-BE49-F238E27FC236}">
                <a16:creationId xmlns:a16="http://schemas.microsoft.com/office/drawing/2014/main" id="{14C372FD-641B-9B76-6712-681FE975430D}"/>
              </a:ext>
            </a:extLst>
          </p:cNvPr>
          <p:cNvSpPr/>
          <p:nvPr/>
        </p:nvSpPr>
        <p:spPr>
          <a:xfrm>
            <a:off x="561975" y="1056948"/>
            <a:ext cx="381000" cy="383262"/>
          </a:xfrm>
          <a:prstGeom prst="ellipse">
            <a:avLst/>
          </a:prstGeom>
          <a:solidFill>
            <a:srgbClr val="0B20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5-point Star 9">
            <a:extLst>
              <a:ext uri="{FF2B5EF4-FFF2-40B4-BE49-F238E27FC236}">
                <a16:creationId xmlns:a16="http://schemas.microsoft.com/office/drawing/2014/main" id="{4FA32F3A-B54B-4C3B-613F-2EBE38BB4F2B}"/>
              </a:ext>
            </a:extLst>
          </p:cNvPr>
          <p:cNvSpPr/>
          <p:nvPr/>
        </p:nvSpPr>
        <p:spPr>
          <a:xfrm>
            <a:off x="3798322" y="1440210"/>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F79B1DF6-09BD-919A-69E9-43BD33DF0102}"/>
              </a:ext>
            </a:extLst>
          </p:cNvPr>
          <p:cNvSpPr/>
          <p:nvPr/>
        </p:nvSpPr>
        <p:spPr>
          <a:xfrm>
            <a:off x="1552575" y="1866590"/>
            <a:ext cx="381000" cy="383262"/>
          </a:xfrm>
          <a:prstGeom prst="ellipse">
            <a:avLst/>
          </a:prstGeom>
          <a:solidFill>
            <a:srgbClr val="0B20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5-point Star 11">
            <a:extLst>
              <a:ext uri="{FF2B5EF4-FFF2-40B4-BE49-F238E27FC236}">
                <a16:creationId xmlns:a16="http://schemas.microsoft.com/office/drawing/2014/main" id="{82A29C0F-1ABF-0CFA-5165-1D17F33E8BD3}"/>
              </a:ext>
            </a:extLst>
          </p:cNvPr>
          <p:cNvSpPr/>
          <p:nvPr/>
        </p:nvSpPr>
        <p:spPr>
          <a:xfrm>
            <a:off x="5062082" y="1199457"/>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67FB9041-424F-D7C6-C700-7FDF9912A770}"/>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9B9273F3-F59C-E73A-A632-13D4EFCADD3A}"/>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13</a:t>
            </a:fld>
            <a:endParaRPr lang="en-AU" spc="-27" dirty="0"/>
          </a:p>
        </p:txBody>
      </p:sp>
    </p:spTree>
    <p:extLst>
      <p:ext uri="{BB962C8B-B14F-4D97-AF65-F5344CB8AC3E}">
        <p14:creationId xmlns:p14="http://schemas.microsoft.com/office/powerpoint/2010/main" val="414659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C977-66E5-9059-8140-72DC6327962E}"/>
              </a:ext>
            </a:extLst>
          </p:cNvPr>
          <p:cNvSpPr>
            <a:spLocks noGrp="1"/>
          </p:cNvSpPr>
          <p:nvPr>
            <p:ph type="title"/>
          </p:nvPr>
        </p:nvSpPr>
        <p:spPr/>
        <p:txBody>
          <a:bodyPr/>
          <a:lstStyle/>
          <a:p>
            <a:r>
              <a:rPr lang="en-AU" dirty="0"/>
              <a:t>Design Sets - C</a:t>
            </a:r>
          </a:p>
        </p:txBody>
      </p:sp>
      <p:pic>
        <p:nvPicPr>
          <p:cNvPr id="4" name="Picture 3" descr="A blue text on a black background&#10;&#10;Description automatically generated">
            <a:extLst>
              <a:ext uri="{FF2B5EF4-FFF2-40B4-BE49-F238E27FC236}">
                <a16:creationId xmlns:a16="http://schemas.microsoft.com/office/drawing/2014/main" id="{FACBD3EE-3C29-AFF9-29AB-0CA8CF3F1C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7" name="TextBox 6">
            <a:extLst>
              <a:ext uri="{FF2B5EF4-FFF2-40B4-BE49-F238E27FC236}">
                <a16:creationId xmlns:a16="http://schemas.microsoft.com/office/drawing/2014/main" id="{477CDE55-D123-5B94-CA00-9AE29FB5E86A}"/>
              </a:ext>
            </a:extLst>
          </p:cNvPr>
          <p:cNvSpPr txBox="1"/>
          <p:nvPr/>
        </p:nvSpPr>
        <p:spPr>
          <a:xfrm>
            <a:off x="3491574" y="2682874"/>
            <a:ext cx="2360903" cy="369332"/>
          </a:xfrm>
          <a:prstGeom prst="rect">
            <a:avLst/>
          </a:prstGeom>
          <a:noFill/>
        </p:spPr>
        <p:txBody>
          <a:bodyPr wrap="none" rtlCol="0">
            <a:spAutoFit/>
          </a:bodyPr>
          <a:lstStyle/>
          <a:p>
            <a:r>
              <a:rPr lang="en-AU" dirty="0"/>
              <a:t>No valid randomisation</a:t>
            </a:r>
          </a:p>
        </p:txBody>
      </p:sp>
      <p:pic>
        <p:nvPicPr>
          <p:cNvPr id="9" name="Picture 2" descr="Modern Laboratory Design">
            <a:extLst>
              <a:ext uri="{FF2B5EF4-FFF2-40B4-BE49-F238E27FC236}">
                <a16:creationId xmlns:a16="http://schemas.microsoft.com/office/drawing/2014/main" id="{473CF81E-90DB-4E84-9707-5FADD0F23AF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Blur radius="43"/>
                    </a14:imgEffect>
                  </a14:imgLayer>
                </a14:imgProps>
              </a:ext>
              <a:ext uri="{28A0092B-C50C-407E-A947-70E740481C1C}">
                <a14:useLocalDpi xmlns:a14="http://schemas.microsoft.com/office/drawing/2010/main" val="0"/>
              </a:ext>
            </a:extLst>
          </a:blip>
          <a:srcRect/>
          <a:stretch>
            <a:fillRect/>
          </a:stretch>
        </p:blipFill>
        <p:spPr bwMode="auto">
          <a:xfrm>
            <a:off x="3401881" y="739775"/>
            <a:ext cx="2540291"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A91E22CD-9486-09C9-6865-DF3E40BBB2FF}"/>
              </a:ext>
            </a:extLst>
          </p:cNvPr>
          <p:cNvSpPr/>
          <p:nvPr/>
        </p:nvSpPr>
        <p:spPr>
          <a:xfrm>
            <a:off x="2695575" y="1577975"/>
            <a:ext cx="609600" cy="228600"/>
          </a:xfrm>
          <a:prstGeom prst="rightArrow">
            <a:avLst/>
          </a:prstGeom>
          <a:solidFill>
            <a:srgbClr val="0B2036"/>
          </a:solidFill>
          <a:ln>
            <a:solidFill>
              <a:srgbClr val="0B20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2" descr="Perten Falling Number 1000 | Calibre Control">
            <a:extLst>
              <a:ext uri="{FF2B5EF4-FFF2-40B4-BE49-F238E27FC236}">
                <a16:creationId xmlns:a16="http://schemas.microsoft.com/office/drawing/2014/main" id="{80F7E1BE-B34B-E87A-113D-C10E062C1D4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622595" y="830114"/>
            <a:ext cx="985867" cy="9764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erten Falling Number 1000 | Calibre Control">
            <a:extLst>
              <a:ext uri="{FF2B5EF4-FFF2-40B4-BE49-F238E27FC236}">
                <a16:creationId xmlns:a16="http://schemas.microsoft.com/office/drawing/2014/main" id="{34A1D0CB-7D1B-5824-96DF-F8DFDE662259}"/>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29175" y="1427837"/>
            <a:ext cx="985867" cy="976461"/>
          </a:xfrm>
          <a:prstGeom prst="rect">
            <a:avLst/>
          </a:prstGeom>
          <a:noFill/>
          <a:extLst>
            <a:ext uri="{909E8E84-426E-40DD-AFC4-6F175D3DCCD1}">
              <a14:hiddenFill xmlns:a14="http://schemas.microsoft.com/office/drawing/2010/main">
                <a:solidFill>
                  <a:srgbClr val="FFFFFF"/>
                </a:solidFill>
              </a14:hiddenFill>
            </a:ext>
          </a:extLst>
        </p:spPr>
      </p:pic>
      <p:sp>
        <p:nvSpPr>
          <p:cNvPr id="16" name="5-point Star 15">
            <a:extLst>
              <a:ext uri="{FF2B5EF4-FFF2-40B4-BE49-F238E27FC236}">
                <a16:creationId xmlns:a16="http://schemas.microsoft.com/office/drawing/2014/main" id="{434F299C-D1E3-BE08-D7B4-391B80784ED2}"/>
              </a:ext>
            </a:extLst>
          </p:cNvPr>
          <p:cNvSpPr/>
          <p:nvPr/>
        </p:nvSpPr>
        <p:spPr>
          <a:xfrm>
            <a:off x="3643648" y="830114"/>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5-point Star 16">
            <a:extLst>
              <a:ext uri="{FF2B5EF4-FFF2-40B4-BE49-F238E27FC236}">
                <a16:creationId xmlns:a16="http://schemas.microsoft.com/office/drawing/2014/main" id="{7A0D95E0-E4CE-755F-7D9C-B1AD16906251}"/>
              </a:ext>
            </a:extLst>
          </p:cNvPr>
          <p:cNvSpPr/>
          <p:nvPr/>
        </p:nvSpPr>
        <p:spPr>
          <a:xfrm>
            <a:off x="3978297" y="1174595"/>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5-point Star 18">
            <a:extLst>
              <a:ext uri="{FF2B5EF4-FFF2-40B4-BE49-F238E27FC236}">
                <a16:creationId xmlns:a16="http://schemas.microsoft.com/office/drawing/2014/main" id="{42DDA3C0-1076-4AB3-7575-E8E4E4A8748F}"/>
              </a:ext>
            </a:extLst>
          </p:cNvPr>
          <p:cNvSpPr/>
          <p:nvPr/>
        </p:nvSpPr>
        <p:spPr>
          <a:xfrm>
            <a:off x="4873523" y="1500644"/>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5-point Star 19">
            <a:extLst>
              <a:ext uri="{FF2B5EF4-FFF2-40B4-BE49-F238E27FC236}">
                <a16:creationId xmlns:a16="http://schemas.microsoft.com/office/drawing/2014/main" id="{92B7F465-933D-E8D1-ED34-155B4BD3EC2D}"/>
              </a:ext>
            </a:extLst>
          </p:cNvPr>
          <p:cNvSpPr/>
          <p:nvPr/>
        </p:nvSpPr>
        <p:spPr>
          <a:xfrm>
            <a:off x="5142163" y="1847065"/>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 name="Straight Connector 2">
            <a:extLst>
              <a:ext uri="{FF2B5EF4-FFF2-40B4-BE49-F238E27FC236}">
                <a16:creationId xmlns:a16="http://schemas.microsoft.com/office/drawing/2014/main" id="{472BB320-6C0F-4008-C89D-D78F378A7988}"/>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ABFD86F-B822-6D9E-E9AC-74AF0827BA72}"/>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14</a:t>
            </a:fld>
            <a:endParaRPr lang="en-AU" spc="-27" dirty="0"/>
          </a:p>
        </p:txBody>
      </p:sp>
      <p:pic>
        <p:nvPicPr>
          <p:cNvPr id="6" name="Picture 5">
            <a:extLst>
              <a:ext uri="{FF2B5EF4-FFF2-40B4-BE49-F238E27FC236}">
                <a16:creationId xmlns:a16="http://schemas.microsoft.com/office/drawing/2014/main" id="{EDC16C82-1FAA-4310-37C2-952328629A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775" y="777875"/>
            <a:ext cx="2490546" cy="1904999"/>
          </a:xfrm>
          <a:prstGeom prst="rect">
            <a:avLst/>
          </a:prstGeom>
        </p:spPr>
      </p:pic>
      <p:sp>
        <p:nvSpPr>
          <p:cNvPr id="13" name="Oval 12">
            <a:extLst>
              <a:ext uri="{FF2B5EF4-FFF2-40B4-BE49-F238E27FC236}">
                <a16:creationId xmlns:a16="http://schemas.microsoft.com/office/drawing/2014/main" id="{EEE5973A-0262-97A2-618B-8CB53043FDBF}"/>
              </a:ext>
            </a:extLst>
          </p:cNvPr>
          <p:cNvSpPr/>
          <p:nvPr/>
        </p:nvSpPr>
        <p:spPr>
          <a:xfrm>
            <a:off x="561975" y="1056948"/>
            <a:ext cx="381000" cy="383262"/>
          </a:xfrm>
          <a:prstGeom prst="ellipse">
            <a:avLst/>
          </a:prstGeom>
          <a:solidFill>
            <a:srgbClr val="0B20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777F3BBB-19FF-C0C3-DB98-34F6FE108153}"/>
              </a:ext>
            </a:extLst>
          </p:cNvPr>
          <p:cNvSpPr/>
          <p:nvPr/>
        </p:nvSpPr>
        <p:spPr>
          <a:xfrm>
            <a:off x="1552575" y="1866590"/>
            <a:ext cx="381000" cy="383262"/>
          </a:xfrm>
          <a:prstGeom prst="ellipse">
            <a:avLst/>
          </a:prstGeom>
          <a:solidFill>
            <a:srgbClr val="0B20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39383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C977-66E5-9059-8140-72DC6327962E}"/>
              </a:ext>
            </a:extLst>
          </p:cNvPr>
          <p:cNvSpPr>
            <a:spLocks noGrp="1"/>
          </p:cNvSpPr>
          <p:nvPr>
            <p:ph type="title"/>
          </p:nvPr>
        </p:nvSpPr>
        <p:spPr/>
        <p:txBody>
          <a:bodyPr/>
          <a:lstStyle/>
          <a:p>
            <a:r>
              <a:rPr lang="en-AU" dirty="0"/>
              <a:t>Design Sets - D</a:t>
            </a:r>
          </a:p>
        </p:txBody>
      </p:sp>
      <p:pic>
        <p:nvPicPr>
          <p:cNvPr id="4" name="Picture 3" descr="A blue text on a black background&#10;&#10;Description automatically generated">
            <a:extLst>
              <a:ext uri="{FF2B5EF4-FFF2-40B4-BE49-F238E27FC236}">
                <a16:creationId xmlns:a16="http://schemas.microsoft.com/office/drawing/2014/main" id="{FACBD3EE-3C29-AFF9-29AB-0CA8CF3F1C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pic>
        <p:nvPicPr>
          <p:cNvPr id="10" name="Picture 2" descr="Modern Laboratory Design">
            <a:extLst>
              <a:ext uri="{FF2B5EF4-FFF2-40B4-BE49-F238E27FC236}">
                <a16:creationId xmlns:a16="http://schemas.microsoft.com/office/drawing/2014/main" id="{14BF2773-5691-7EE3-456C-DFBFC78762F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Blur radius="0"/>
                    </a14:imgEffect>
                  </a14:imgLayer>
                </a14:imgProps>
              </a:ext>
              <a:ext uri="{28A0092B-C50C-407E-A947-70E740481C1C}">
                <a14:useLocalDpi xmlns:a14="http://schemas.microsoft.com/office/drawing/2010/main" val="0"/>
              </a:ext>
            </a:extLst>
          </a:blip>
          <a:srcRect/>
          <a:stretch>
            <a:fillRect/>
          </a:stretch>
        </p:blipFill>
        <p:spPr bwMode="auto">
          <a:xfrm>
            <a:off x="3401881" y="739775"/>
            <a:ext cx="254029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erten Falling Number 1000 | Calibre Control">
            <a:extLst>
              <a:ext uri="{FF2B5EF4-FFF2-40B4-BE49-F238E27FC236}">
                <a16:creationId xmlns:a16="http://schemas.microsoft.com/office/drawing/2014/main" id="{4A9403A0-5E77-FB91-C687-CB7B7E55745C}"/>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622595" y="830114"/>
            <a:ext cx="985867" cy="9764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erten Falling Number 1000 | Calibre Control">
            <a:extLst>
              <a:ext uri="{FF2B5EF4-FFF2-40B4-BE49-F238E27FC236}">
                <a16:creationId xmlns:a16="http://schemas.microsoft.com/office/drawing/2014/main" id="{0010794A-BC19-445D-735C-151819B925F4}"/>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29175" y="1427837"/>
            <a:ext cx="985867" cy="976461"/>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a:extLst>
              <a:ext uri="{FF2B5EF4-FFF2-40B4-BE49-F238E27FC236}">
                <a16:creationId xmlns:a16="http://schemas.microsoft.com/office/drawing/2014/main" id="{665E0DFA-F277-BCD2-7975-B3E2DC3ABAB9}"/>
              </a:ext>
            </a:extLst>
          </p:cNvPr>
          <p:cNvSpPr/>
          <p:nvPr/>
        </p:nvSpPr>
        <p:spPr>
          <a:xfrm>
            <a:off x="2695575" y="1577975"/>
            <a:ext cx="609600" cy="228600"/>
          </a:xfrm>
          <a:prstGeom prst="rightArrow">
            <a:avLst/>
          </a:prstGeom>
          <a:solidFill>
            <a:srgbClr val="0B2036"/>
          </a:solidFill>
          <a:ln>
            <a:solidFill>
              <a:srgbClr val="0B20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5-point Star 20">
            <a:extLst>
              <a:ext uri="{FF2B5EF4-FFF2-40B4-BE49-F238E27FC236}">
                <a16:creationId xmlns:a16="http://schemas.microsoft.com/office/drawing/2014/main" id="{E5849F9C-50CF-B55B-AA09-7BD1659ED2A3}"/>
              </a:ext>
            </a:extLst>
          </p:cNvPr>
          <p:cNvSpPr/>
          <p:nvPr/>
        </p:nvSpPr>
        <p:spPr>
          <a:xfrm>
            <a:off x="3643648" y="830114"/>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5-point Star 21">
            <a:extLst>
              <a:ext uri="{FF2B5EF4-FFF2-40B4-BE49-F238E27FC236}">
                <a16:creationId xmlns:a16="http://schemas.microsoft.com/office/drawing/2014/main" id="{1729F70E-D08C-4C75-EB40-4449531B17FF}"/>
              </a:ext>
            </a:extLst>
          </p:cNvPr>
          <p:cNvSpPr/>
          <p:nvPr/>
        </p:nvSpPr>
        <p:spPr>
          <a:xfrm>
            <a:off x="3978297" y="1174595"/>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5-point Star 23">
            <a:extLst>
              <a:ext uri="{FF2B5EF4-FFF2-40B4-BE49-F238E27FC236}">
                <a16:creationId xmlns:a16="http://schemas.microsoft.com/office/drawing/2014/main" id="{F61B75D6-AF33-E282-BD04-7F5A94AF575A}"/>
              </a:ext>
            </a:extLst>
          </p:cNvPr>
          <p:cNvSpPr/>
          <p:nvPr/>
        </p:nvSpPr>
        <p:spPr>
          <a:xfrm>
            <a:off x="4873523" y="1456862"/>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5-point Star 24">
            <a:extLst>
              <a:ext uri="{FF2B5EF4-FFF2-40B4-BE49-F238E27FC236}">
                <a16:creationId xmlns:a16="http://schemas.microsoft.com/office/drawing/2014/main" id="{955721A6-E4C2-0473-BCB6-7246071EB0BD}"/>
              </a:ext>
            </a:extLst>
          </p:cNvPr>
          <p:cNvSpPr/>
          <p:nvPr/>
        </p:nvSpPr>
        <p:spPr>
          <a:xfrm>
            <a:off x="5142163" y="1817125"/>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5-point Star 25">
            <a:extLst>
              <a:ext uri="{FF2B5EF4-FFF2-40B4-BE49-F238E27FC236}">
                <a16:creationId xmlns:a16="http://schemas.microsoft.com/office/drawing/2014/main" id="{A688FE69-BA9E-0AAB-CBEC-909E85E0BD8A}"/>
              </a:ext>
            </a:extLst>
          </p:cNvPr>
          <p:cNvSpPr/>
          <p:nvPr/>
        </p:nvSpPr>
        <p:spPr>
          <a:xfrm>
            <a:off x="4672026" y="1873719"/>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5-point Star 26">
            <a:extLst>
              <a:ext uri="{FF2B5EF4-FFF2-40B4-BE49-F238E27FC236}">
                <a16:creationId xmlns:a16="http://schemas.microsoft.com/office/drawing/2014/main" id="{8D60A1D7-F14E-8320-50A6-FA3BF72D34DA}"/>
              </a:ext>
            </a:extLst>
          </p:cNvPr>
          <p:cNvSpPr/>
          <p:nvPr/>
        </p:nvSpPr>
        <p:spPr>
          <a:xfrm>
            <a:off x="5410803" y="1427837"/>
            <a:ext cx="448585" cy="383262"/>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 name="Straight Connector 2">
            <a:extLst>
              <a:ext uri="{FF2B5EF4-FFF2-40B4-BE49-F238E27FC236}">
                <a16:creationId xmlns:a16="http://schemas.microsoft.com/office/drawing/2014/main" id="{605E9A3B-5A79-4632-B218-BE889BD02701}"/>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8DA23FF-30AF-0877-EEBC-6D2DFD4B36FA}"/>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15</a:t>
            </a:fld>
            <a:endParaRPr lang="en-AU" spc="-27" dirty="0"/>
          </a:p>
        </p:txBody>
      </p:sp>
      <p:pic>
        <p:nvPicPr>
          <p:cNvPr id="6" name="Picture 5">
            <a:extLst>
              <a:ext uri="{FF2B5EF4-FFF2-40B4-BE49-F238E27FC236}">
                <a16:creationId xmlns:a16="http://schemas.microsoft.com/office/drawing/2014/main" id="{42BE4550-4267-85F5-D937-151DC3A911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775" y="777875"/>
            <a:ext cx="2490546" cy="1904999"/>
          </a:xfrm>
          <a:prstGeom prst="rect">
            <a:avLst/>
          </a:prstGeom>
        </p:spPr>
      </p:pic>
      <p:sp>
        <p:nvSpPr>
          <p:cNvPr id="7" name="Oval 6">
            <a:extLst>
              <a:ext uri="{FF2B5EF4-FFF2-40B4-BE49-F238E27FC236}">
                <a16:creationId xmlns:a16="http://schemas.microsoft.com/office/drawing/2014/main" id="{C15C3853-9195-31BD-7E19-EF8215B571C9}"/>
              </a:ext>
            </a:extLst>
          </p:cNvPr>
          <p:cNvSpPr/>
          <p:nvPr/>
        </p:nvSpPr>
        <p:spPr>
          <a:xfrm>
            <a:off x="561975" y="1056948"/>
            <a:ext cx="381000" cy="383262"/>
          </a:xfrm>
          <a:prstGeom prst="ellipse">
            <a:avLst/>
          </a:prstGeom>
          <a:solidFill>
            <a:srgbClr val="0B20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1BCEB123-7A7C-1E39-4468-DCAA4101F8EF}"/>
              </a:ext>
            </a:extLst>
          </p:cNvPr>
          <p:cNvSpPr/>
          <p:nvPr/>
        </p:nvSpPr>
        <p:spPr>
          <a:xfrm>
            <a:off x="1552575" y="1866590"/>
            <a:ext cx="381000" cy="383262"/>
          </a:xfrm>
          <a:prstGeom prst="ellipse">
            <a:avLst/>
          </a:prstGeom>
          <a:solidFill>
            <a:srgbClr val="0B20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7113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B581C4DF-8904-CC05-17AD-0BE2FD4C24A0}"/>
                  </a:ext>
                </a:extLst>
              </p:cNvPr>
              <p:cNvGraphicFramePr>
                <a:graphicFrameLocks noChangeAspect="1"/>
              </p:cNvGraphicFramePr>
              <p:nvPr>
                <p:extLst>
                  <p:ext uri="{D42A27DB-BD31-4B8C-83A1-F6EECF244321}">
                    <p14:modId xmlns:p14="http://schemas.microsoft.com/office/powerpoint/2010/main" val="2353816237"/>
                  </p:ext>
                </p:extLst>
              </p:nvPr>
            </p:nvGraphicFramePr>
            <p:xfrm>
              <a:off x="289007" y="376205"/>
              <a:ext cx="2317856" cy="3090475"/>
            </p:xfrm>
            <a:graphic>
              <a:graphicData uri="http://schemas.microsoft.com/office/powerpoint/2016/slidezoom">
                <pslz:sldZm>
                  <pslz:sldZmObj sldId="291" cId="4137111790">
                    <pslz:zmPr id="{35F07F82-1D63-B046-BD30-8190AAFF68A7}" returnToParent="0" imageType="cover" transitionDur="1000">
                      <p166:blipFill xmlns:p166="http://schemas.microsoft.com/office/powerpoint/2016/6/main">
                        <a:blip r:embed="rId3"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2317856" cy="3090475"/>
                        </a:xfrm>
                        <a:prstGeom prst="rect">
                          <a:avLst/>
                        </a:prstGeom>
                        <a:ln w="3175">
                          <a:solidFill>
                            <a:prstClr val="ltGray"/>
                          </a:solidFill>
                        </a:ln>
                      </p166:spPr>
                    </pslz:zmPr>
                  </pslz:sldZmObj>
                </pslz:sldZm>
              </a:graphicData>
            </a:graphic>
          </p:graphicFrame>
        </mc:Choice>
        <mc:Fallback xmlns="">
          <p:pic>
            <p:nvPicPr>
              <p:cNvPr id="20" name="Slide Zoom 19">
                <a:hlinkClick r:id="rId4" action="ppaction://hlinksldjump"/>
                <a:extLst>
                  <a:ext uri="{FF2B5EF4-FFF2-40B4-BE49-F238E27FC236}">
                    <a16:creationId xmlns:a16="http://schemas.microsoft.com/office/drawing/2014/main" id="{B581C4DF-8904-CC05-17AD-0BE2FD4C24A0}"/>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289007" y="376205"/>
                <a:ext cx="2317856" cy="3090475"/>
              </a:xfrm>
              <a:prstGeom prst="rect">
                <a:avLst/>
              </a:prstGeom>
              <a:ln w="3175">
                <a:solidFill>
                  <a:prstClr val="ltGray"/>
                </a:solidFill>
              </a:ln>
            </p:spPr>
          </p:pic>
        </mc:Fallback>
      </mc:AlternateContent>
      <p:pic>
        <p:nvPicPr>
          <p:cNvPr id="10" name="Picture 9" descr="A room with a large white machine&#10;&#10;Description automatically generated with medium confidence">
            <a:extLst>
              <a:ext uri="{FF2B5EF4-FFF2-40B4-BE49-F238E27FC236}">
                <a16:creationId xmlns:a16="http://schemas.microsoft.com/office/drawing/2014/main" id="{C1826E34-FDA6-FF67-393A-5B1C62F98D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2708" y="739775"/>
            <a:ext cx="2540000" cy="1905000"/>
          </a:xfrm>
          <a:prstGeom prst="rect">
            <a:avLst/>
          </a:prstGeom>
        </p:spPr>
      </p:pic>
      <p:sp>
        <p:nvSpPr>
          <p:cNvPr id="2" name="Title 1">
            <a:extLst>
              <a:ext uri="{FF2B5EF4-FFF2-40B4-BE49-F238E27FC236}">
                <a16:creationId xmlns:a16="http://schemas.microsoft.com/office/drawing/2014/main" id="{9961C977-66E5-9059-8140-72DC6327962E}"/>
              </a:ext>
            </a:extLst>
          </p:cNvPr>
          <p:cNvSpPr>
            <a:spLocks noGrp="1"/>
          </p:cNvSpPr>
          <p:nvPr>
            <p:ph type="title"/>
          </p:nvPr>
        </p:nvSpPr>
        <p:spPr/>
        <p:txBody>
          <a:bodyPr/>
          <a:lstStyle/>
          <a:p>
            <a:r>
              <a:rPr lang="en-AU" dirty="0"/>
              <a:t>Design Sets - E</a:t>
            </a:r>
          </a:p>
        </p:txBody>
      </p:sp>
      <p:pic>
        <p:nvPicPr>
          <p:cNvPr id="4" name="Picture 3" descr="A blue text on a black background&#10;&#10;Description automatically generated">
            <a:extLst>
              <a:ext uri="{FF2B5EF4-FFF2-40B4-BE49-F238E27FC236}">
                <a16:creationId xmlns:a16="http://schemas.microsoft.com/office/drawing/2014/main" id="{FACBD3EE-3C29-AFF9-29AB-0CA8CF3F1C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12" name="Right Arrow 11">
            <a:extLst>
              <a:ext uri="{FF2B5EF4-FFF2-40B4-BE49-F238E27FC236}">
                <a16:creationId xmlns:a16="http://schemas.microsoft.com/office/drawing/2014/main" id="{6EDAA869-5097-3217-74EF-F4B9D6E6DE8B}"/>
              </a:ext>
            </a:extLst>
          </p:cNvPr>
          <p:cNvSpPr/>
          <p:nvPr/>
        </p:nvSpPr>
        <p:spPr>
          <a:xfrm>
            <a:off x="2695575" y="1577975"/>
            <a:ext cx="609600" cy="228600"/>
          </a:xfrm>
          <a:prstGeom prst="rightArrow">
            <a:avLst/>
          </a:prstGeom>
          <a:solidFill>
            <a:srgbClr val="0B2036"/>
          </a:solidFill>
          <a:ln>
            <a:solidFill>
              <a:srgbClr val="0B20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13173C53-9A41-1E51-6ACA-AC0F8BA596F1}"/>
              </a:ext>
            </a:extLst>
          </p:cNvPr>
          <p:cNvSpPr/>
          <p:nvPr/>
        </p:nvSpPr>
        <p:spPr>
          <a:xfrm>
            <a:off x="866775" y="1088038"/>
            <a:ext cx="143785" cy="125337"/>
          </a:xfrm>
          <a:prstGeom prst="ellipse">
            <a:avLst/>
          </a:prstGeom>
          <a:solidFill>
            <a:srgbClr val="0B20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5-point Star 13">
            <a:extLst>
              <a:ext uri="{FF2B5EF4-FFF2-40B4-BE49-F238E27FC236}">
                <a16:creationId xmlns:a16="http://schemas.microsoft.com/office/drawing/2014/main" id="{C0FCA735-2165-E91C-F906-39C4E8E63004}"/>
              </a:ext>
            </a:extLst>
          </p:cNvPr>
          <p:cNvSpPr/>
          <p:nvPr/>
        </p:nvSpPr>
        <p:spPr>
          <a:xfrm>
            <a:off x="3622595" y="830114"/>
            <a:ext cx="449033" cy="383261"/>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5-point Star 14">
            <a:extLst>
              <a:ext uri="{FF2B5EF4-FFF2-40B4-BE49-F238E27FC236}">
                <a16:creationId xmlns:a16="http://schemas.microsoft.com/office/drawing/2014/main" id="{63346430-5C86-79FB-B1EC-EC55554DCF7B}"/>
              </a:ext>
            </a:extLst>
          </p:cNvPr>
          <p:cNvSpPr/>
          <p:nvPr/>
        </p:nvSpPr>
        <p:spPr>
          <a:xfrm>
            <a:off x="4045269" y="1259173"/>
            <a:ext cx="449033" cy="407604"/>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C1A82FE1-EE14-F76D-37DC-52E1E7B959DC}"/>
              </a:ext>
            </a:extLst>
          </p:cNvPr>
          <p:cNvSpPr/>
          <p:nvPr/>
        </p:nvSpPr>
        <p:spPr>
          <a:xfrm>
            <a:off x="1396148" y="2035175"/>
            <a:ext cx="143785" cy="125337"/>
          </a:xfrm>
          <a:prstGeom prst="ellipse">
            <a:avLst/>
          </a:prstGeom>
          <a:solidFill>
            <a:srgbClr val="0B20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5-point Star 16">
            <a:extLst>
              <a:ext uri="{FF2B5EF4-FFF2-40B4-BE49-F238E27FC236}">
                <a16:creationId xmlns:a16="http://schemas.microsoft.com/office/drawing/2014/main" id="{91A9E1BB-D3E7-5A48-29B7-7416DB999ECF}"/>
              </a:ext>
            </a:extLst>
          </p:cNvPr>
          <p:cNvSpPr/>
          <p:nvPr/>
        </p:nvSpPr>
        <p:spPr>
          <a:xfrm>
            <a:off x="4981575" y="1551194"/>
            <a:ext cx="492933" cy="396589"/>
          </a:xfrm>
          <a:prstGeom prst="star5">
            <a:avLst/>
          </a:prstGeom>
          <a:solidFill>
            <a:srgbClr val="E511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 name="Straight Connector 2">
            <a:extLst>
              <a:ext uri="{FF2B5EF4-FFF2-40B4-BE49-F238E27FC236}">
                <a16:creationId xmlns:a16="http://schemas.microsoft.com/office/drawing/2014/main" id="{9DAB6343-896B-0372-CEF1-0B0C03857E33}"/>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1D240DB-9426-8BAF-B1C9-EB3672E425FE}"/>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16</a:t>
            </a:fld>
            <a:endParaRPr lang="en-AU" spc="-27" dirty="0"/>
          </a:p>
        </p:txBody>
      </p:sp>
    </p:spTree>
    <p:extLst>
      <p:ext uri="{BB962C8B-B14F-4D97-AF65-F5344CB8AC3E}">
        <p14:creationId xmlns:p14="http://schemas.microsoft.com/office/powerpoint/2010/main" val="36784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C977-66E5-9059-8140-72DC6327962E}"/>
              </a:ext>
            </a:extLst>
          </p:cNvPr>
          <p:cNvSpPr>
            <a:spLocks noGrp="1"/>
          </p:cNvSpPr>
          <p:nvPr>
            <p:ph type="title"/>
          </p:nvPr>
        </p:nvSpPr>
        <p:spPr/>
        <p:txBody>
          <a:bodyPr/>
          <a:lstStyle/>
          <a:p>
            <a:r>
              <a:rPr lang="en-AU" dirty="0"/>
              <a:t>Design Sets - E</a:t>
            </a:r>
          </a:p>
        </p:txBody>
      </p:sp>
      <p:pic>
        <p:nvPicPr>
          <p:cNvPr id="4" name="Picture 3" descr="A blue text on a black background&#10;&#10;Description automatically generated">
            <a:extLst>
              <a:ext uri="{FF2B5EF4-FFF2-40B4-BE49-F238E27FC236}">
                <a16:creationId xmlns:a16="http://schemas.microsoft.com/office/drawing/2014/main" id="{FACBD3EE-3C29-AFF9-29AB-0CA8CF3F1C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pic>
        <p:nvPicPr>
          <p:cNvPr id="24" name="Picture 23">
            <a:extLst>
              <a:ext uri="{FF2B5EF4-FFF2-40B4-BE49-F238E27FC236}">
                <a16:creationId xmlns:a16="http://schemas.microsoft.com/office/drawing/2014/main" id="{1B1B999E-3100-72CD-D0EF-6954E3D8E7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21" y="434975"/>
            <a:ext cx="2269332" cy="3025775"/>
          </a:xfrm>
          <a:prstGeom prst="rect">
            <a:avLst/>
          </a:prstGeom>
        </p:spPr>
      </p:pic>
      <p:cxnSp>
        <p:nvCxnSpPr>
          <p:cNvPr id="3" name="Straight Connector 2">
            <a:extLst>
              <a:ext uri="{FF2B5EF4-FFF2-40B4-BE49-F238E27FC236}">
                <a16:creationId xmlns:a16="http://schemas.microsoft.com/office/drawing/2014/main" id="{C5D009AE-C5C0-D7C1-09EE-6917A53C8502}"/>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9F6E49B-22FA-9B46-3A42-E325CA989AD2}"/>
                  </a:ext>
                </a:extLst>
              </p:cNvPr>
              <p:cNvGraphicFramePr>
                <a:graphicFrameLocks noChangeAspect="1"/>
              </p:cNvGraphicFramePr>
              <p:nvPr>
                <p:extLst>
                  <p:ext uri="{D42A27DB-BD31-4B8C-83A1-F6EECF244321}">
                    <p14:modId xmlns:p14="http://schemas.microsoft.com/office/powerpoint/2010/main" val="671665247"/>
                  </p:ext>
                </p:extLst>
              </p:nvPr>
            </p:nvGraphicFramePr>
            <p:xfrm>
              <a:off x="354595" y="433084"/>
              <a:ext cx="2270749" cy="3027666"/>
            </p:xfrm>
            <a:graphic>
              <a:graphicData uri="http://schemas.microsoft.com/office/powerpoint/2016/slidezoom">
                <pslz:sldZm>
                  <pslz:sldZmObj sldId="291" cId="4137111790">
                    <pslz:zmPr id="{398C9FDA-52B2-5140-994E-4C1D4D47DBD0}" imageType="cover" transitionDur="1000">
                      <p166:blipFill xmlns:p166="http://schemas.microsoft.com/office/powerpoint/2016/6/main">
                        <a:blip r:embed="rId5"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2270749" cy="3027666"/>
                        </a:xfrm>
                        <a:prstGeom prst="rect">
                          <a:avLst/>
                        </a:prstGeom>
                        <a:ln w="3175">
                          <a:solidFill>
                            <a:prstClr val="ltGray"/>
                          </a:solidFill>
                        </a:ln>
                      </p166:spPr>
                    </pslz:zmPr>
                  </pslz:sldZmObj>
                </pslz:sldZm>
              </a:graphicData>
            </a:graphic>
          </p:graphicFrame>
        </mc:Choice>
        <mc:Fallback xmlns="">
          <p:pic>
            <p:nvPicPr>
              <p:cNvPr id="6" name="Slide Zoom 5">
                <a:hlinkClick r:id="rId6" action="ppaction://hlinksldjump"/>
                <a:extLst>
                  <a:ext uri="{FF2B5EF4-FFF2-40B4-BE49-F238E27FC236}">
                    <a16:creationId xmlns:a16="http://schemas.microsoft.com/office/drawing/2014/main" id="{79F6E49B-22FA-9B46-3A42-E325CA989AD2}"/>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54595" y="433084"/>
                <a:ext cx="2270749" cy="302766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ABBBE72F-BA2E-C3F2-0C8F-333E32FBAE56}"/>
                  </a:ext>
                </a:extLst>
              </p:cNvPr>
              <p:cNvGraphicFramePr>
                <a:graphicFrameLocks noChangeAspect="1"/>
              </p:cNvGraphicFramePr>
              <p:nvPr>
                <p:extLst>
                  <p:ext uri="{D42A27DB-BD31-4B8C-83A1-F6EECF244321}">
                    <p14:modId xmlns:p14="http://schemas.microsoft.com/office/powerpoint/2010/main" val="3020522481"/>
                  </p:ext>
                </p:extLst>
              </p:nvPr>
            </p:nvGraphicFramePr>
            <p:xfrm>
              <a:off x="3152775" y="722041"/>
              <a:ext cx="2813302" cy="2109977"/>
            </p:xfrm>
            <a:graphic>
              <a:graphicData uri="http://schemas.microsoft.com/office/powerpoint/2016/slidezoom">
                <pslz:sldZm>
                  <pslz:sldZmObj sldId="292" cId="2002893978">
                    <pslz:zmPr id="{82BA83D7-38A1-2548-A5AF-BBA69738DBEB}" returnToParent="0" imageType="cover" transitionDur="1000">
                      <p166:blipFill xmlns:p166="http://schemas.microsoft.com/office/powerpoint/2016/6/main">
                        <a:blip r:embed="rId8"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2813302" cy="2109977"/>
                        </a:xfrm>
                        <a:prstGeom prst="rect">
                          <a:avLst/>
                        </a:prstGeom>
                        <a:ln w="3175">
                          <a:solidFill>
                            <a:prstClr val="ltGray"/>
                          </a:solidFill>
                        </a:ln>
                      </p166:spPr>
                    </pslz:zmPr>
                  </pslz:sldZmObj>
                </pslz:sldZm>
              </a:graphicData>
            </a:graphic>
          </p:graphicFrame>
        </mc:Choice>
        <mc:Fallback>
          <p:pic>
            <p:nvPicPr>
              <p:cNvPr id="8" name="Slide Zoom 7">
                <a:hlinkClick r:id="rId9" action="ppaction://hlinksldjump"/>
                <a:extLst>
                  <a:ext uri="{FF2B5EF4-FFF2-40B4-BE49-F238E27FC236}">
                    <a16:creationId xmlns:a16="http://schemas.microsoft.com/office/drawing/2014/main" id="{ABBBE72F-BA2E-C3F2-0C8F-333E32FBAE56}"/>
                  </a:ext>
                </a:extLst>
              </p:cNvPr>
              <p:cNvPicPr>
                <a:picLocks noGrp="1" noRot="1" noChangeAspect="1" noMove="1" noResize="1" noEditPoints="1" noAdjustHandles="1" noChangeArrowheads="1" noChangeShapeType="1"/>
              </p:cNvPicPr>
              <p:nvPr/>
            </p:nvPicPr>
            <p:blipFill>
              <a:blip r:embed="rId8" cstate="print">
                <a:extLst>
                  <a:ext uri="{28A0092B-C50C-407E-A947-70E740481C1C}">
                    <a14:useLocalDpi xmlns:a14="http://schemas.microsoft.com/office/drawing/2010/main" val="0"/>
                  </a:ext>
                </a:extLst>
              </a:blip>
              <a:stretch>
                <a:fillRect/>
              </a:stretch>
            </p:blipFill>
            <p:spPr>
              <a:xfrm>
                <a:off x="3152775" y="722041"/>
                <a:ext cx="2813302" cy="2109977"/>
              </a:xfrm>
              <a:prstGeom prst="rect">
                <a:avLst/>
              </a:prstGeom>
              <a:ln w="3175">
                <a:solidFill>
                  <a:prstClr val="ltGray"/>
                </a:solidFill>
              </a:ln>
            </p:spPr>
          </p:pic>
        </mc:Fallback>
      </mc:AlternateContent>
      <p:sp>
        <p:nvSpPr>
          <p:cNvPr id="12" name="Right Arrow 11">
            <a:extLst>
              <a:ext uri="{FF2B5EF4-FFF2-40B4-BE49-F238E27FC236}">
                <a16:creationId xmlns:a16="http://schemas.microsoft.com/office/drawing/2014/main" id="{6EDAA869-5097-3217-74EF-F4B9D6E6DE8B}"/>
              </a:ext>
            </a:extLst>
          </p:cNvPr>
          <p:cNvSpPr/>
          <p:nvPr/>
        </p:nvSpPr>
        <p:spPr>
          <a:xfrm>
            <a:off x="2594205" y="1576140"/>
            <a:ext cx="609600" cy="228600"/>
          </a:xfrm>
          <a:prstGeom prst="rightArrow">
            <a:avLst/>
          </a:prstGeom>
          <a:solidFill>
            <a:srgbClr val="0B2036"/>
          </a:solidFill>
          <a:ln>
            <a:solidFill>
              <a:srgbClr val="0B20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Slide Number Placeholder 8">
            <a:extLst>
              <a:ext uri="{FF2B5EF4-FFF2-40B4-BE49-F238E27FC236}">
                <a16:creationId xmlns:a16="http://schemas.microsoft.com/office/drawing/2014/main" id="{FEEBD930-D305-FE69-8980-3D246B7A58B0}"/>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17</a:t>
            </a:fld>
            <a:endParaRPr lang="en-AU" spc="-27" dirty="0"/>
          </a:p>
        </p:txBody>
      </p:sp>
    </p:spTree>
    <p:extLst>
      <p:ext uri="{BB962C8B-B14F-4D97-AF65-F5344CB8AC3E}">
        <p14:creationId xmlns:p14="http://schemas.microsoft.com/office/powerpoint/2010/main" val="164044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044673-ACC1-7DBF-D659-7DFD8157C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75" y="0"/>
            <a:ext cx="2595563" cy="3460750"/>
          </a:xfrm>
          <a:prstGeom prst="rect">
            <a:avLst/>
          </a:prstGeom>
        </p:spPr>
      </p:pic>
      <p:sp>
        <p:nvSpPr>
          <p:cNvPr id="6" name="Rectangle 5">
            <a:extLst>
              <a:ext uri="{FF2B5EF4-FFF2-40B4-BE49-F238E27FC236}">
                <a16:creationId xmlns:a16="http://schemas.microsoft.com/office/drawing/2014/main" id="{36590131-696D-A0D7-169D-0F0748735784}"/>
              </a:ext>
            </a:extLst>
          </p:cNvPr>
          <p:cNvSpPr/>
          <p:nvPr/>
        </p:nvSpPr>
        <p:spPr>
          <a:xfrm>
            <a:off x="3990975" y="170508"/>
            <a:ext cx="228600" cy="228600"/>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EE72AED2-48CA-F3DC-747A-57C43253CF08}"/>
              </a:ext>
            </a:extLst>
          </p:cNvPr>
          <p:cNvSpPr/>
          <p:nvPr/>
        </p:nvSpPr>
        <p:spPr>
          <a:xfrm>
            <a:off x="3990975" y="780108"/>
            <a:ext cx="228600" cy="228600"/>
          </a:xfrm>
          <a:prstGeom prst="rect">
            <a:avLst/>
          </a:prstGeom>
          <a:solidFill>
            <a:srgbClr val="CC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66B94093-8C88-CEB8-73E4-AA853DE0236D}"/>
              </a:ext>
            </a:extLst>
          </p:cNvPr>
          <p:cNvSpPr/>
          <p:nvPr/>
        </p:nvSpPr>
        <p:spPr>
          <a:xfrm>
            <a:off x="3990975" y="1469066"/>
            <a:ext cx="228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8C74E39F-3323-E3A2-1CCD-C2C0164FBA17}"/>
              </a:ext>
            </a:extLst>
          </p:cNvPr>
          <p:cNvSpPr txBox="1"/>
          <p:nvPr/>
        </p:nvSpPr>
        <p:spPr>
          <a:xfrm>
            <a:off x="4371975" y="53975"/>
            <a:ext cx="1447800" cy="461665"/>
          </a:xfrm>
          <a:prstGeom prst="rect">
            <a:avLst/>
          </a:prstGeom>
          <a:noFill/>
        </p:spPr>
        <p:txBody>
          <a:bodyPr wrap="square" rtlCol="0">
            <a:spAutoFit/>
          </a:bodyPr>
          <a:lstStyle/>
          <a:p>
            <a:r>
              <a:rPr lang="en-AU" sz="1200" b="1" dirty="0"/>
              <a:t>2 field</a:t>
            </a:r>
            <a:r>
              <a:rPr lang="en-AU" sz="1200" dirty="0"/>
              <a:t> replicates </a:t>
            </a:r>
          </a:p>
          <a:p>
            <a:r>
              <a:rPr lang="en-AU" sz="1200" b="1" dirty="0"/>
              <a:t>1 lab </a:t>
            </a:r>
            <a:r>
              <a:rPr lang="en-AU" sz="1200" dirty="0"/>
              <a:t>sample each</a:t>
            </a:r>
          </a:p>
        </p:txBody>
      </p:sp>
      <p:sp>
        <p:nvSpPr>
          <p:cNvPr id="10" name="TextBox 9">
            <a:extLst>
              <a:ext uri="{FF2B5EF4-FFF2-40B4-BE49-F238E27FC236}">
                <a16:creationId xmlns:a16="http://schemas.microsoft.com/office/drawing/2014/main" id="{E2887E4A-EC27-3F2D-3E1F-ABABB11011BE}"/>
              </a:ext>
            </a:extLst>
          </p:cNvPr>
          <p:cNvSpPr txBox="1"/>
          <p:nvPr/>
        </p:nvSpPr>
        <p:spPr>
          <a:xfrm>
            <a:off x="4371975" y="663575"/>
            <a:ext cx="1219200" cy="646331"/>
          </a:xfrm>
          <a:prstGeom prst="rect">
            <a:avLst/>
          </a:prstGeom>
          <a:noFill/>
        </p:spPr>
        <p:txBody>
          <a:bodyPr wrap="square" rtlCol="0">
            <a:spAutoFit/>
          </a:bodyPr>
          <a:lstStyle/>
          <a:p>
            <a:r>
              <a:rPr lang="en-AU" sz="1200" b="1" dirty="0"/>
              <a:t>1 field</a:t>
            </a:r>
            <a:r>
              <a:rPr lang="en-AU" sz="1200" dirty="0"/>
              <a:t> replicate </a:t>
            </a:r>
          </a:p>
          <a:p>
            <a:r>
              <a:rPr lang="en-AU" sz="1200" b="1" dirty="0"/>
              <a:t>2 lab </a:t>
            </a:r>
            <a:r>
              <a:rPr lang="en-AU" sz="1200" dirty="0"/>
              <a:t>samples (duplicates)</a:t>
            </a:r>
          </a:p>
        </p:txBody>
      </p:sp>
      <p:sp>
        <p:nvSpPr>
          <p:cNvPr id="11" name="TextBox 10">
            <a:extLst>
              <a:ext uri="{FF2B5EF4-FFF2-40B4-BE49-F238E27FC236}">
                <a16:creationId xmlns:a16="http://schemas.microsoft.com/office/drawing/2014/main" id="{ABCE1EC9-21F3-951C-226F-1741EA1CF688}"/>
              </a:ext>
            </a:extLst>
          </p:cNvPr>
          <p:cNvSpPr txBox="1"/>
          <p:nvPr/>
        </p:nvSpPr>
        <p:spPr>
          <a:xfrm>
            <a:off x="4371975" y="1352533"/>
            <a:ext cx="1219200" cy="461665"/>
          </a:xfrm>
          <a:prstGeom prst="rect">
            <a:avLst/>
          </a:prstGeom>
          <a:noFill/>
        </p:spPr>
        <p:txBody>
          <a:bodyPr wrap="square" rtlCol="0">
            <a:spAutoFit/>
          </a:bodyPr>
          <a:lstStyle/>
          <a:p>
            <a:r>
              <a:rPr lang="en-AU" sz="1200" b="1" dirty="0"/>
              <a:t>1 field </a:t>
            </a:r>
            <a:r>
              <a:rPr lang="en-AU" sz="1200" dirty="0"/>
              <a:t>replicate </a:t>
            </a:r>
            <a:r>
              <a:rPr lang="en-AU" sz="1200" b="1" dirty="0"/>
              <a:t>1 lab </a:t>
            </a:r>
            <a:r>
              <a:rPr lang="en-AU" sz="1200" dirty="0"/>
              <a:t>sample</a:t>
            </a:r>
          </a:p>
        </p:txBody>
      </p:sp>
      <p:sp>
        <p:nvSpPr>
          <p:cNvPr id="2" name="TextBox 1">
            <a:extLst>
              <a:ext uri="{FF2B5EF4-FFF2-40B4-BE49-F238E27FC236}">
                <a16:creationId xmlns:a16="http://schemas.microsoft.com/office/drawing/2014/main" id="{14038E0C-AD82-655B-F394-1422838B9B96}"/>
              </a:ext>
            </a:extLst>
          </p:cNvPr>
          <p:cNvSpPr txBox="1"/>
          <p:nvPr/>
        </p:nvSpPr>
        <p:spPr>
          <a:xfrm>
            <a:off x="3990975" y="2339975"/>
            <a:ext cx="1676400" cy="954107"/>
          </a:xfrm>
          <a:prstGeom prst="rect">
            <a:avLst/>
          </a:prstGeom>
          <a:noFill/>
        </p:spPr>
        <p:txBody>
          <a:bodyPr wrap="square" rtlCol="0">
            <a:spAutoFit/>
          </a:bodyPr>
          <a:lstStyle/>
          <a:p>
            <a:r>
              <a:rPr lang="en-AU" sz="1400" dirty="0"/>
              <a:t>105 unique varieties</a:t>
            </a:r>
          </a:p>
          <a:p>
            <a:r>
              <a:rPr lang="en-AU" sz="1400" dirty="0"/>
              <a:t>(66=1rep, 39=2rep)</a:t>
            </a:r>
          </a:p>
          <a:p>
            <a:r>
              <a:rPr lang="en-AU" sz="1400" i="1" dirty="0"/>
              <a:t>p</a:t>
            </a:r>
            <a:r>
              <a:rPr lang="en-AU" sz="1400" dirty="0"/>
              <a:t>-rep% = 37.1%</a:t>
            </a:r>
          </a:p>
          <a:p>
            <a:r>
              <a:rPr lang="en-AU" sz="1400" dirty="0"/>
              <a:t>144 Field Plots</a:t>
            </a:r>
          </a:p>
        </p:txBody>
      </p:sp>
      <p:pic>
        <p:nvPicPr>
          <p:cNvPr id="3" name="Picture 2" descr="A blue text on a black background&#10;&#10;Description automatically generated">
            <a:extLst>
              <a:ext uri="{FF2B5EF4-FFF2-40B4-BE49-F238E27FC236}">
                <a16:creationId xmlns:a16="http://schemas.microsoft.com/office/drawing/2014/main" id="{A551CCA1-839B-3F1C-82A9-2DE593573F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4" name="Slide Number Placeholder 3">
            <a:extLst>
              <a:ext uri="{FF2B5EF4-FFF2-40B4-BE49-F238E27FC236}">
                <a16:creationId xmlns:a16="http://schemas.microsoft.com/office/drawing/2014/main" id="{9A3D3817-DC93-8A00-2C53-0E96DC5D6479}"/>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18</a:t>
            </a:fld>
            <a:endParaRPr lang="en-AU" spc="-27" dirty="0"/>
          </a:p>
        </p:txBody>
      </p:sp>
    </p:spTree>
    <p:extLst>
      <p:ext uri="{BB962C8B-B14F-4D97-AF65-F5344CB8AC3E}">
        <p14:creationId xmlns:p14="http://schemas.microsoft.com/office/powerpoint/2010/main" val="413711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text on a black background&#10;&#10;Description automatically generated">
            <a:extLst>
              <a:ext uri="{FF2B5EF4-FFF2-40B4-BE49-F238E27FC236}">
                <a16:creationId xmlns:a16="http://schemas.microsoft.com/office/drawing/2014/main" id="{EED70B72-CAC6-1EFB-A3DF-3C2D5F20C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4" name="Slide Number Placeholder 3">
            <a:extLst>
              <a:ext uri="{FF2B5EF4-FFF2-40B4-BE49-F238E27FC236}">
                <a16:creationId xmlns:a16="http://schemas.microsoft.com/office/drawing/2014/main" id="{7A6E76B9-CD67-FB42-57CA-6F7896183CBC}"/>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19</a:t>
            </a:fld>
            <a:endParaRPr lang="en-AU" spc="-27" dirty="0"/>
          </a:p>
        </p:txBody>
      </p:sp>
      <p:grpSp>
        <p:nvGrpSpPr>
          <p:cNvPr id="13" name="Group 12">
            <a:extLst>
              <a:ext uri="{FF2B5EF4-FFF2-40B4-BE49-F238E27FC236}">
                <a16:creationId xmlns:a16="http://schemas.microsoft.com/office/drawing/2014/main" id="{36231EF7-26B3-F465-E821-41F20A0E0C22}"/>
              </a:ext>
            </a:extLst>
          </p:cNvPr>
          <p:cNvGrpSpPr/>
          <p:nvPr/>
        </p:nvGrpSpPr>
        <p:grpSpPr>
          <a:xfrm>
            <a:off x="90486" y="35928"/>
            <a:ext cx="5972175" cy="2721125"/>
            <a:chOff x="90486" y="35928"/>
            <a:chExt cx="5972175" cy="2721125"/>
          </a:xfrm>
        </p:grpSpPr>
        <p:pic>
          <p:nvPicPr>
            <p:cNvPr id="8" name="Picture 7">
              <a:extLst>
                <a:ext uri="{FF2B5EF4-FFF2-40B4-BE49-F238E27FC236}">
                  <a16:creationId xmlns:a16="http://schemas.microsoft.com/office/drawing/2014/main" id="{DF4B486B-2DEF-11E6-19E7-ED339265DE91}"/>
                </a:ext>
              </a:extLst>
            </p:cNvPr>
            <p:cNvPicPr>
              <a:picLocks noChangeAspect="1"/>
            </p:cNvPicPr>
            <p:nvPr/>
          </p:nvPicPr>
          <p:blipFill>
            <a:blip r:embed="rId4"/>
            <a:stretch>
              <a:fillRect/>
            </a:stretch>
          </p:blipFill>
          <p:spPr>
            <a:xfrm>
              <a:off x="90486" y="35928"/>
              <a:ext cx="5972175" cy="2721125"/>
            </a:xfrm>
            <a:prstGeom prst="rect">
              <a:avLst/>
            </a:prstGeom>
          </p:spPr>
        </p:pic>
        <p:pic>
          <p:nvPicPr>
            <p:cNvPr id="6" name="Picture 5">
              <a:extLst>
                <a:ext uri="{FF2B5EF4-FFF2-40B4-BE49-F238E27FC236}">
                  <a16:creationId xmlns:a16="http://schemas.microsoft.com/office/drawing/2014/main" id="{40FD33F0-A87F-EAAF-B9CA-4035B0950E19}"/>
                </a:ext>
              </a:extLst>
            </p:cNvPr>
            <p:cNvPicPr>
              <a:picLocks noChangeAspect="1"/>
            </p:cNvPicPr>
            <p:nvPr/>
          </p:nvPicPr>
          <p:blipFill>
            <a:blip r:embed="rId5"/>
            <a:stretch>
              <a:fillRect/>
            </a:stretch>
          </p:blipFill>
          <p:spPr>
            <a:xfrm>
              <a:off x="1526400" y="374400"/>
              <a:ext cx="56445" cy="76200"/>
            </a:xfrm>
            <a:prstGeom prst="rect">
              <a:avLst/>
            </a:prstGeom>
          </p:spPr>
        </p:pic>
        <p:pic>
          <p:nvPicPr>
            <p:cNvPr id="7" name="Picture 6">
              <a:extLst>
                <a:ext uri="{FF2B5EF4-FFF2-40B4-BE49-F238E27FC236}">
                  <a16:creationId xmlns:a16="http://schemas.microsoft.com/office/drawing/2014/main" id="{E47B5FFF-E64A-29BA-0090-BA0AEF9F12AC}"/>
                </a:ext>
              </a:extLst>
            </p:cNvPr>
            <p:cNvPicPr>
              <a:picLocks noChangeAspect="1"/>
            </p:cNvPicPr>
            <p:nvPr/>
          </p:nvPicPr>
          <p:blipFill>
            <a:blip r:embed="rId5"/>
            <a:stretch>
              <a:fillRect/>
            </a:stretch>
          </p:blipFill>
          <p:spPr>
            <a:xfrm>
              <a:off x="561975" y="374400"/>
              <a:ext cx="56445" cy="76200"/>
            </a:xfrm>
            <a:prstGeom prst="rect">
              <a:avLst/>
            </a:prstGeom>
          </p:spPr>
        </p:pic>
        <p:pic>
          <p:nvPicPr>
            <p:cNvPr id="9" name="Picture 8">
              <a:extLst>
                <a:ext uri="{FF2B5EF4-FFF2-40B4-BE49-F238E27FC236}">
                  <a16:creationId xmlns:a16="http://schemas.microsoft.com/office/drawing/2014/main" id="{8F2E4A61-478A-FC3D-2B1F-939760EB2079}"/>
                </a:ext>
              </a:extLst>
            </p:cNvPr>
            <p:cNvPicPr>
              <a:picLocks noChangeAspect="1"/>
            </p:cNvPicPr>
            <p:nvPr/>
          </p:nvPicPr>
          <p:blipFill>
            <a:blip r:embed="rId5"/>
            <a:stretch>
              <a:fillRect/>
            </a:stretch>
          </p:blipFill>
          <p:spPr>
            <a:xfrm>
              <a:off x="2502000" y="374400"/>
              <a:ext cx="56445" cy="76200"/>
            </a:xfrm>
            <a:prstGeom prst="rect">
              <a:avLst/>
            </a:prstGeom>
          </p:spPr>
        </p:pic>
        <p:pic>
          <p:nvPicPr>
            <p:cNvPr id="10" name="Picture 9">
              <a:extLst>
                <a:ext uri="{FF2B5EF4-FFF2-40B4-BE49-F238E27FC236}">
                  <a16:creationId xmlns:a16="http://schemas.microsoft.com/office/drawing/2014/main" id="{443BA442-1429-14EF-80D7-25AE1BBE28B6}"/>
                </a:ext>
              </a:extLst>
            </p:cNvPr>
            <p:cNvPicPr>
              <a:picLocks noChangeAspect="1"/>
            </p:cNvPicPr>
            <p:nvPr/>
          </p:nvPicPr>
          <p:blipFill>
            <a:blip r:embed="rId5"/>
            <a:stretch>
              <a:fillRect/>
            </a:stretch>
          </p:blipFill>
          <p:spPr>
            <a:xfrm>
              <a:off x="3533775" y="364875"/>
              <a:ext cx="56445" cy="76200"/>
            </a:xfrm>
            <a:prstGeom prst="rect">
              <a:avLst/>
            </a:prstGeom>
          </p:spPr>
        </p:pic>
        <p:pic>
          <p:nvPicPr>
            <p:cNvPr id="11" name="Picture 10">
              <a:extLst>
                <a:ext uri="{FF2B5EF4-FFF2-40B4-BE49-F238E27FC236}">
                  <a16:creationId xmlns:a16="http://schemas.microsoft.com/office/drawing/2014/main" id="{6045820B-5081-A997-65B8-1575F2E31D01}"/>
                </a:ext>
              </a:extLst>
            </p:cNvPr>
            <p:cNvPicPr>
              <a:picLocks noChangeAspect="1"/>
            </p:cNvPicPr>
            <p:nvPr/>
          </p:nvPicPr>
          <p:blipFill>
            <a:blip r:embed="rId5"/>
            <a:stretch>
              <a:fillRect/>
            </a:stretch>
          </p:blipFill>
          <p:spPr>
            <a:xfrm>
              <a:off x="4498200" y="364875"/>
              <a:ext cx="56445" cy="76200"/>
            </a:xfrm>
            <a:prstGeom prst="rect">
              <a:avLst/>
            </a:prstGeom>
          </p:spPr>
        </p:pic>
        <p:pic>
          <p:nvPicPr>
            <p:cNvPr id="12" name="Picture 11">
              <a:extLst>
                <a:ext uri="{FF2B5EF4-FFF2-40B4-BE49-F238E27FC236}">
                  <a16:creationId xmlns:a16="http://schemas.microsoft.com/office/drawing/2014/main" id="{990E6F16-A471-E4AD-71D5-E5D2CCABC6D9}"/>
                </a:ext>
              </a:extLst>
            </p:cNvPr>
            <p:cNvPicPr>
              <a:picLocks noChangeAspect="1"/>
            </p:cNvPicPr>
            <p:nvPr/>
          </p:nvPicPr>
          <p:blipFill>
            <a:blip r:embed="rId5"/>
            <a:stretch>
              <a:fillRect/>
            </a:stretch>
          </p:blipFill>
          <p:spPr>
            <a:xfrm>
              <a:off x="5473800" y="364875"/>
              <a:ext cx="56445" cy="76200"/>
            </a:xfrm>
            <a:prstGeom prst="rect">
              <a:avLst/>
            </a:prstGeom>
          </p:spPr>
        </p:pic>
      </p:grpSp>
      <p:sp>
        <p:nvSpPr>
          <p:cNvPr id="2" name="TextBox 1">
            <a:extLst>
              <a:ext uri="{FF2B5EF4-FFF2-40B4-BE49-F238E27FC236}">
                <a16:creationId xmlns:a16="http://schemas.microsoft.com/office/drawing/2014/main" id="{2AE41103-92A6-8BC7-1D8D-C1EB3D10451E}"/>
              </a:ext>
            </a:extLst>
          </p:cNvPr>
          <p:cNvSpPr txBox="1"/>
          <p:nvPr/>
        </p:nvSpPr>
        <p:spPr>
          <a:xfrm>
            <a:off x="1362074" y="2662734"/>
            <a:ext cx="3429000" cy="769441"/>
          </a:xfrm>
          <a:prstGeom prst="rect">
            <a:avLst/>
          </a:prstGeom>
          <a:noFill/>
        </p:spPr>
        <p:txBody>
          <a:bodyPr wrap="square" numCol="1" rtlCol="0">
            <a:spAutoFit/>
          </a:bodyPr>
          <a:lstStyle/>
          <a:p>
            <a:pPr algn="ctr"/>
            <a:r>
              <a:rPr lang="en-AU" sz="1100" dirty="0"/>
              <a:t>105 unique varieties</a:t>
            </a:r>
          </a:p>
          <a:p>
            <a:pPr algn="ctr"/>
            <a:r>
              <a:rPr lang="en-AU" sz="1100" dirty="0"/>
              <a:t>144 Field Plots</a:t>
            </a:r>
          </a:p>
          <a:p>
            <a:pPr algn="ctr"/>
            <a:r>
              <a:rPr lang="en-AU" sz="1100" dirty="0"/>
              <a:t>177 Laboratory Samples</a:t>
            </a:r>
          </a:p>
          <a:p>
            <a:pPr algn="ctr"/>
            <a:r>
              <a:rPr lang="en-AU" sz="1100" i="1" dirty="0"/>
              <a:t>q</a:t>
            </a:r>
            <a:r>
              <a:rPr lang="en-AU" sz="1100" dirty="0"/>
              <a:t>-rep% = 22.9%</a:t>
            </a:r>
          </a:p>
        </p:txBody>
      </p:sp>
    </p:spTree>
    <p:extLst>
      <p:ext uri="{BB962C8B-B14F-4D97-AF65-F5344CB8AC3E}">
        <p14:creationId xmlns:p14="http://schemas.microsoft.com/office/powerpoint/2010/main" val="2002893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85775" y="1252303"/>
            <a:ext cx="2202759" cy="1347545"/>
          </a:xfrm>
          <a:prstGeom prst="rect">
            <a:avLst/>
          </a:prstGeom>
        </p:spPr>
        <p:txBody>
          <a:bodyPr vert="horz" wrap="square" lIns="0" tIns="16951" rIns="0" bIns="0" rtlCol="0">
            <a:spAutoFit/>
          </a:bodyPr>
          <a:lstStyle/>
          <a:p>
            <a:pPr marL="252565" marR="6780" indent="-236462">
              <a:lnSpc>
                <a:spcPct val="118000"/>
              </a:lnSpc>
              <a:spcBef>
                <a:spcPts val="133"/>
              </a:spcBef>
              <a:buChar char="•"/>
              <a:tabLst>
                <a:tab pos="253413" algn="l"/>
              </a:tabLst>
            </a:pPr>
            <a:r>
              <a:rPr sz="1468" spc="-53" dirty="0">
                <a:solidFill>
                  <a:srgbClr val="22373A"/>
                </a:solidFill>
                <a:latin typeface="Tahoma"/>
                <a:cs typeface="Tahoma"/>
              </a:rPr>
              <a:t>Haydn</a:t>
            </a:r>
            <a:r>
              <a:rPr sz="1468" spc="-13" dirty="0">
                <a:solidFill>
                  <a:srgbClr val="22373A"/>
                </a:solidFill>
                <a:latin typeface="Tahoma"/>
                <a:cs typeface="Tahoma"/>
              </a:rPr>
              <a:t> </a:t>
            </a:r>
            <a:r>
              <a:rPr sz="1468" spc="-27" dirty="0">
                <a:solidFill>
                  <a:srgbClr val="22373A"/>
                </a:solidFill>
                <a:latin typeface="Tahoma"/>
                <a:cs typeface="Tahoma"/>
              </a:rPr>
              <a:t>Kuchel</a:t>
            </a:r>
            <a:r>
              <a:rPr sz="1468" spc="-13" dirty="0">
                <a:solidFill>
                  <a:srgbClr val="22373A"/>
                </a:solidFill>
                <a:latin typeface="Tahoma"/>
                <a:cs typeface="Tahoma"/>
              </a:rPr>
              <a:t> </a:t>
            </a:r>
            <a:r>
              <a:rPr lang="en-AU" sz="1468" spc="-13" dirty="0">
                <a:solidFill>
                  <a:srgbClr val="22373A"/>
                </a:solidFill>
                <a:latin typeface="Tahoma"/>
                <a:cs typeface="Tahoma"/>
              </a:rPr>
              <a:t>and William Fairlie </a:t>
            </a:r>
            <a:r>
              <a:rPr sz="1468" spc="27" dirty="0">
                <a:solidFill>
                  <a:srgbClr val="22373A"/>
                </a:solidFill>
                <a:latin typeface="Tahoma"/>
                <a:cs typeface="Tahoma"/>
              </a:rPr>
              <a:t>(AGT)</a:t>
            </a:r>
            <a:endParaRPr lang="en-AU" sz="1468" spc="27" dirty="0">
              <a:solidFill>
                <a:srgbClr val="22373A"/>
              </a:solidFill>
              <a:latin typeface="Tahoma"/>
              <a:cs typeface="Tahoma"/>
            </a:endParaRPr>
          </a:p>
          <a:p>
            <a:pPr marL="252565" marR="6780" indent="-236462">
              <a:lnSpc>
                <a:spcPct val="118000"/>
              </a:lnSpc>
              <a:spcBef>
                <a:spcPts val="133"/>
              </a:spcBef>
              <a:buChar char="•"/>
              <a:tabLst>
                <a:tab pos="253413" algn="l"/>
              </a:tabLst>
            </a:pPr>
            <a:r>
              <a:rPr lang="en-AU" sz="1468" spc="27" dirty="0">
                <a:solidFill>
                  <a:srgbClr val="22373A"/>
                </a:solidFill>
                <a:latin typeface="Tahoma"/>
                <a:cs typeface="Tahoma"/>
              </a:rPr>
              <a:t>GRDC</a:t>
            </a:r>
          </a:p>
          <a:p>
            <a:pPr marL="252565" marR="6780" indent="-236462">
              <a:lnSpc>
                <a:spcPct val="118000"/>
              </a:lnSpc>
              <a:spcBef>
                <a:spcPts val="133"/>
              </a:spcBef>
              <a:buChar char="•"/>
              <a:tabLst>
                <a:tab pos="253413" algn="l"/>
              </a:tabLst>
            </a:pPr>
            <a:r>
              <a:rPr lang="en-AU" sz="1468" spc="27" dirty="0">
                <a:solidFill>
                  <a:srgbClr val="22373A"/>
                </a:solidFill>
                <a:latin typeface="Tahoma"/>
                <a:cs typeface="Tahoma"/>
              </a:rPr>
              <a:t>Nicole Cocks</a:t>
            </a:r>
            <a:endParaRPr sz="1468" dirty="0">
              <a:latin typeface="Tahoma"/>
              <a:cs typeface="Tahoma"/>
            </a:endParaRPr>
          </a:p>
          <a:p>
            <a:pPr marL="252565" marR="27969" indent="-236462">
              <a:lnSpc>
                <a:spcPct val="118000"/>
              </a:lnSpc>
              <a:spcBef>
                <a:spcPts val="7"/>
              </a:spcBef>
              <a:buChar char="•"/>
              <a:tabLst>
                <a:tab pos="253413" algn="l"/>
              </a:tabLst>
            </a:pPr>
            <a:r>
              <a:rPr sz="1468" spc="27" dirty="0">
                <a:solidFill>
                  <a:srgbClr val="22373A"/>
                </a:solidFill>
                <a:latin typeface="Tahoma"/>
                <a:cs typeface="Tahoma"/>
              </a:rPr>
              <a:t>PhD </a:t>
            </a:r>
            <a:r>
              <a:rPr sz="1468" spc="-67" dirty="0">
                <a:solidFill>
                  <a:srgbClr val="22373A"/>
                </a:solidFill>
                <a:latin typeface="Tahoma"/>
                <a:cs typeface="Tahoma"/>
              </a:rPr>
              <a:t>Supervisors</a:t>
            </a:r>
            <a:endParaRPr lang="en-AU" sz="1468" spc="-67" dirty="0">
              <a:solidFill>
                <a:srgbClr val="22373A"/>
              </a:solidFill>
              <a:latin typeface="Tahoma"/>
              <a:cs typeface="Tahoma"/>
            </a:endParaRPr>
          </a:p>
        </p:txBody>
      </p:sp>
      <p:pic>
        <p:nvPicPr>
          <p:cNvPr id="8" name="object 8"/>
          <p:cNvPicPr/>
          <p:nvPr/>
        </p:nvPicPr>
        <p:blipFill rotWithShape="1">
          <a:blip r:embed="rId3" cstate="print"/>
          <a:srcRect b="36654"/>
          <a:stretch/>
        </p:blipFill>
        <p:spPr>
          <a:xfrm>
            <a:off x="3186497" y="627421"/>
            <a:ext cx="2594744" cy="1249764"/>
          </a:xfrm>
          <a:prstGeom prst="rect">
            <a:avLst/>
          </a:prstGeom>
        </p:spPr>
      </p:pic>
      <p:sp>
        <p:nvSpPr>
          <p:cNvPr id="11" name="Title 10">
            <a:extLst>
              <a:ext uri="{FF2B5EF4-FFF2-40B4-BE49-F238E27FC236}">
                <a16:creationId xmlns:a16="http://schemas.microsoft.com/office/drawing/2014/main" id="{5E3F1801-C3E5-209F-9F53-1CB0482D17E0}"/>
              </a:ext>
            </a:extLst>
          </p:cNvPr>
          <p:cNvSpPr>
            <a:spLocks noGrp="1"/>
          </p:cNvSpPr>
          <p:nvPr>
            <p:ph type="title"/>
          </p:nvPr>
        </p:nvSpPr>
        <p:spPr>
          <a:xfrm>
            <a:off x="163863" y="76376"/>
            <a:ext cx="5825422" cy="246542"/>
          </a:xfrm>
        </p:spPr>
        <p:txBody>
          <a:bodyPr/>
          <a:lstStyle/>
          <a:p>
            <a:r>
              <a:rPr lang="en-US" dirty="0"/>
              <a:t>Acknowledgements</a:t>
            </a:r>
          </a:p>
        </p:txBody>
      </p:sp>
      <p:cxnSp>
        <p:nvCxnSpPr>
          <p:cNvPr id="10" name="Straight Connector 9">
            <a:extLst>
              <a:ext uri="{FF2B5EF4-FFF2-40B4-BE49-F238E27FC236}">
                <a16:creationId xmlns:a16="http://schemas.microsoft.com/office/drawing/2014/main" id="{464D345D-6BC6-45C4-CE57-7EC862F63B0C}"/>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pic>
        <p:nvPicPr>
          <p:cNvPr id="2" name="Picture 1" descr="A blue text on a black background&#10;&#10;Description automatically generated">
            <a:extLst>
              <a:ext uri="{FF2B5EF4-FFF2-40B4-BE49-F238E27FC236}">
                <a16:creationId xmlns:a16="http://schemas.microsoft.com/office/drawing/2014/main" id="{4DBA4E78-D522-355B-AF97-6F5C40E777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3" name="Slide Number Placeholder 2">
            <a:extLst>
              <a:ext uri="{FF2B5EF4-FFF2-40B4-BE49-F238E27FC236}">
                <a16:creationId xmlns:a16="http://schemas.microsoft.com/office/drawing/2014/main" id="{8801F1AB-8595-1CB8-9F7F-1D6EFBCB529A}"/>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2</a:t>
            </a:fld>
            <a:endParaRPr lang="en-AU" spc="-27" dirty="0"/>
          </a:p>
        </p:txBody>
      </p:sp>
      <p:pic>
        <p:nvPicPr>
          <p:cNvPr id="5" name="Picture 4" descr="A green leaf on a black background&#10;&#10;Description automatically generated">
            <a:extLst>
              <a:ext uri="{FF2B5EF4-FFF2-40B4-BE49-F238E27FC236}">
                <a16:creationId xmlns:a16="http://schemas.microsoft.com/office/drawing/2014/main" id="{F3C1BB97-822E-8BAE-F45D-F08F3A9567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019" y="1730375"/>
            <a:ext cx="2679700" cy="1371600"/>
          </a:xfrm>
          <a:prstGeom prst="rect">
            <a:avLst/>
          </a:prstGeom>
        </p:spPr>
      </p:pic>
    </p:spTree>
    <p:extLst>
      <p:ext uri="{BB962C8B-B14F-4D97-AF65-F5344CB8AC3E}">
        <p14:creationId xmlns:p14="http://schemas.microsoft.com/office/powerpoint/2010/main" val="2141761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681FF-33B3-C2D6-AACA-C403A41B8031}"/>
              </a:ext>
            </a:extLst>
          </p:cNvPr>
          <p:cNvSpPr>
            <a:spLocks noGrp="1"/>
          </p:cNvSpPr>
          <p:nvPr>
            <p:ph type="title"/>
          </p:nvPr>
        </p:nvSpPr>
        <p:spPr/>
        <p:txBody>
          <a:bodyPr/>
          <a:lstStyle/>
          <a:p>
            <a:r>
              <a:rPr lang="en-AU" dirty="0"/>
              <a:t>Design Sets</a:t>
            </a:r>
          </a:p>
        </p:txBody>
      </p:sp>
      <p:graphicFrame>
        <p:nvGraphicFramePr>
          <p:cNvPr id="4" name="Table 3">
            <a:extLst>
              <a:ext uri="{FF2B5EF4-FFF2-40B4-BE49-F238E27FC236}">
                <a16:creationId xmlns:a16="http://schemas.microsoft.com/office/drawing/2014/main" id="{D165BE80-A3E7-2718-EDD3-44E3C31CC787}"/>
              </a:ext>
            </a:extLst>
          </p:cNvPr>
          <p:cNvGraphicFramePr>
            <a:graphicFrameLocks noGrp="1"/>
          </p:cNvGraphicFramePr>
          <p:nvPr>
            <p:extLst>
              <p:ext uri="{D42A27DB-BD31-4B8C-83A1-F6EECF244321}">
                <p14:modId xmlns:p14="http://schemas.microsoft.com/office/powerpoint/2010/main" val="3827022201"/>
              </p:ext>
            </p:extLst>
          </p:nvPr>
        </p:nvGraphicFramePr>
        <p:xfrm>
          <a:off x="163863" y="511184"/>
          <a:ext cx="5841997" cy="2887730"/>
        </p:xfrm>
        <a:graphic>
          <a:graphicData uri="http://schemas.openxmlformats.org/drawingml/2006/table">
            <a:tbl>
              <a:tblPr firstRow="1">
                <a:tableStyleId>{5C22544A-7EE6-4342-B048-85BDC9FD1C3A}</a:tableStyleId>
              </a:tblPr>
              <a:tblGrid>
                <a:gridCol w="1007712">
                  <a:extLst>
                    <a:ext uri="{9D8B030D-6E8A-4147-A177-3AD203B41FA5}">
                      <a16:colId xmlns:a16="http://schemas.microsoft.com/office/drawing/2014/main" val="2335224687"/>
                    </a:ext>
                  </a:extLst>
                </a:gridCol>
                <a:gridCol w="661430">
                  <a:extLst>
                    <a:ext uri="{9D8B030D-6E8A-4147-A177-3AD203B41FA5}">
                      <a16:colId xmlns:a16="http://schemas.microsoft.com/office/drawing/2014/main" val="4263262197"/>
                    </a:ext>
                  </a:extLst>
                </a:gridCol>
                <a:gridCol w="834571">
                  <a:extLst>
                    <a:ext uri="{9D8B030D-6E8A-4147-A177-3AD203B41FA5}">
                      <a16:colId xmlns:a16="http://schemas.microsoft.com/office/drawing/2014/main" val="279900707"/>
                    </a:ext>
                  </a:extLst>
                </a:gridCol>
                <a:gridCol w="834571">
                  <a:extLst>
                    <a:ext uri="{9D8B030D-6E8A-4147-A177-3AD203B41FA5}">
                      <a16:colId xmlns:a16="http://schemas.microsoft.com/office/drawing/2014/main" val="636269211"/>
                    </a:ext>
                  </a:extLst>
                </a:gridCol>
                <a:gridCol w="834571">
                  <a:extLst>
                    <a:ext uri="{9D8B030D-6E8A-4147-A177-3AD203B41FA5}">
                      <a16:colId xmlns:a16="http://schemas.microsoft.com/office/drawing/2014/main" val="16334924"/>
                    </a:ext>
                  </a:extLst>
                </a:gridCol>
                <a:gridCol w="834571">
                  <a:extLst>
                    <a:ext uri="{9D8B030D-6E8A-4147-A177-3AD203B41FA5}">
                      <a16:colId xmlns:a16="http://schemas.microsoft.com/office/drawing/2014/main" val="1069538191"/>
                    </a:ext>
                  </a:extLst>
                </a:gridCol>
                <a:gridCol w="834571">
                  <a:extLst>
                    <a:ext uri="{9D8B030D-6E8A-4147-A177-3AD203B41FA5}">
                      <a16:colId xmlns:a16="http://schemas.microsoft.com/office/drawing/2014/main" val="3859858472"/>
                    </a:ext>
                  </a:extLst>
                </a:gridCol>
              </a:tblGrid>
              <a:tr h="592451">
                <a:tc>
                  <a:txBody>
                    <a:bodyPr/>
                    <a:lstStyle/>
                    <a:p>
                      <a:r>
                        <a:rPr lang="en-AU" sz="1400" dirty="0"/>
                        <a:t>Set</a:t>
                      </a:r>
                    </a:p>
                  </a:txBody>
                  <a:tcPr>
                    <a:solidFill>
                      <a:srgbClr val="0B2036"/>
                    </a:solidFill>
                  </a:tcPr>
                </a:tc>
                <a:tc>
                  <a:txBody>
                    <a:bodyPr/>
                    <a:lstStyle/>
                    <a:p>
                      <a:r>
                        <a:rPr lang="en-AU" sz="1400" dirty="0" err="1"/>
                        <a:t>nExpt</a:t>
                      </a:r>
                      <a:endParaRPr lang="en-AU" sz="1400" dirty="0"/>
                    </a:p>
                  </a:txBody>
                  <a:tcPr>
                    <a:solidFill>
                      <a:srgbClr val="0B2036"/>
                    </a:solidFill>
                  </a:tcPr>
                </a:tc>
                <a:tc>
                  <a:txBody>
                    <a:bodyPr/>
                    <a:lstStyle/>
                    <a:p>
                      <a:r>
                        <a:rPr lang="en-AU" sz="1400" dirty="0" err="1"/>
                        <a:t>nVar</a:t>
                      </a:r>
                      <a:endParaRPr lang="en-AU" sz="1400" dirty="0"/>
                    </a:p>
                  </a:txBody>
                  <a:tcPr>
                    <a:solidFill>
                      <a:srgbClr val="0B2036"/>
                    </a:solidFill>
                  </a:tcPr>
                </a:tc>
                <a:tc>
                  <a:txBody>
                    <a:bodyPr/>
                    <a:lstStyle/>
                    <a:p>
                      <a:r>
                        <a:rPr lang="en-AU" sz="1400" dirty="0" err="1"/>
                        <a:t>nFP</a:t>
                      </a:r>
                      <a:r>
                        <a:rPr lang="en-AU" sz="1400" dirty="0"/>
                        <a:t> =</a:t>
                      </a:r>
                    </a:p>
                    <a:p>
                      <a:r>
                        <a:rPr lang="en-AU" sz="1400" dirty="0" err="1"/>
                        <a:t>nOU</a:t>
                      </a:r>
                      <a:endParaRPr lang="en-AU" sz="1400" dirty="0"/>
                    </a:p>
                  </a:txBody>
                  <a:tcPr>
                    <a:solidFill>
                      <a:srgbClr val="0B2036"/>
                    </a:solidFill>
                  </a:tcPr>
                </a:tc>
                <a:tc>
                  <a:txBody>
                    <a:bodyPr/>
                    <a:lstStyle/>
                    <a:p>
                      <a:r>
                        <a:rPr lang="en-AU" sz="1400" dirty="0"/>
                        <a:t>Lab</a:t>
                      </a:r>
                    </a:p>
                    <a:p>
                      <a:r>
                        <a:rPr lang="en-AU" sz="1400" dirty="0"/>
                        <a:t>Factors</a:t>
                      </a:r>
                    </a:p>
                  </a:txBody>
                  <a:tcPr>
                    <a:solidFill>
                      <a:srgbClr val="0B2036"/>
                    </a:solidFill>
                  </a:tcPr>
                </a:tc>
                <a:tc>
                  <a:txBody>
                    <a:bodyPr/>
                    <a:lstStyle/>
                    <a:p>
                      <a:r>
                        <a:rPr lang="en-AU" sz="1400" dirty="0"/>
                        <a:t>Lab</a:t>
                      </a:r>
                    </a:p>
                    <a:p>
                      <a:r>
                        <a:rPr lang="en-AU" sz="1400" dirty="0"/>
                        <a:t>Design</a:t>
                      </a:r>
                    </a:p>
                  </a:txBody>
                  <a:tcPr>
                    <a:solidFill>
                      <a:srgbClr val="0B2036"/>
                    </a:solidFill>
                  </a:tcPr>
                </a:tc>
                <a:tc>
                  <a:txBody>
                    <a:bodyPr/>
                    <a:lstStyle/>
                    <a:p>
                      <a:r>
                        <a:rPr lang="en-AU" sz="1400" dirty="0"/>
                        <a:t>Tubes/</a:t>
                      </a:r>
                      <a:br>
                        <a:rPr lang="en-AU" sz="1400" dirty="0"/>
                      </a:br>
                      <a:r>
                        <a:rPr lang="en-AU" sz="1400" dirty="0"/>
                        <a:t>Slurry</a:t>
                      </a:r>
                    </a:p>
                  </a:txBody>
                  <a:tcPr>
                    <a:solidFill>
                      <a:srgbClr val="0B2036"/>
                    </a:solidFill>
                  </a:tcPr>
                </a:tc>
                <a:extLst>
                  <a:ext uri="{0D108BD9-81ED-4DB2-BD59-A6C34878D82A}">
                    <a16:rowId xmlns:a16="http://schemas.microsoft.com/office/drawing/2014/main" val="1187205052"/>
                  </a:ext>
                </a:extLst>
              </a:tr>
              <a:tr h="419653">
                <a:tc>
                  <a:txBody>
                    <a:bodyPr/>
                    <a:lstStyle/>
                    <a:p>
                      <a:pPr algn="ctr"/>
                      <a:r>
                        <a:rPr lang="en-AU" sz="1400" b="1" dirty="0"/>
                        <a:t>A</a:t>
                      </a:r>
                    </a:p>
                  </a:txBody>
                  <a:tcPr>
                    <a:solidFill>
                      <a:srgbClr val="7F7F7F"/>
                    </a:solidFill>
                  </a:tcPr>
                </a:tc>
                <a:tc>
                  <a:txBody>
                    <a:bodyPr/>
                    <a:lstStyle/>
                    <a:p>
                      <a:pPr algn="r"/>
                      <a:r>
                        <a:rPr lang="en-AU" sz="1400" dirty="0"/>
                        <a:t>65</a:t>
                      </a:r>
                    </a:p>
                  </a:txBody>
                  <a:tcPr>
                    <a:solidFill>
                      <a:srgbClr val="7F7F7F"/>
                    </a:solidFill>
                  </a:tcPr>
                </a:tc>
                <a:tc>
                  <a:txBody>
                    <a:bodyPr/>
                    <a:lstStyle/>
                    <a:p>
                      <a:pPr algn="r"/>
                      <a:r>
                        <a:rPr lang="en-AU" sz="1400" dirty="0"/>
                        <a:t>24</a:t>
                      </a:r>
                    </a:p>
                  </a:txBody>
                  <a:tcPr>
                    <a:solidFill>
                      <a:srgbClr val="7F7F7F"/>
                    </a:solidFill>
                  </a:tcPr>
                </a:tc>
                <a:tc>
                  <a:txBody>
                    <a:bodyPr/>
                    <a:lstStyle/>
                    <a:p>
                      <a:pPr algn="r"/>
                      <a:r>
                        <a:rPr lang="en-AU" sz="1400" dirty="0"/>
                        <a:t>Yes ☹️</a:t>
                      </a:r>
                    </a:p>
                  </a:txBody>
                  <a:tcPr>
                    <a:solidFill>
                      <a:srgbClr val="7F7F7F"/>
                    </a:solidFill>
                  </a:tcPr>
                </a:tc>
                <a:tc>
                  <a:txBody>
                    <a:bodyPr/>
                    <a:lstStyle/>
                    <a:p>
                      <a:pPr algn="r"/>
                      <a:r>
                        <a:rPr lang="en-AU" sz="1400" dirty="0"/>
                        <a:t>❌</a:t>
                      </a:r>
                    </a:p>
                  </a:txBody>
                  <a:tcPr>
                    <a:solidFill>
                      <a:srgbClr val="7F7F7F"/>
                    </a:solidFill>
                  </a:tcPr>
                </a:tc>
                <a:tc>
                  <a:txBody>
                    <a:bodyPr/>
                    <a:lstStyle/>
                    <a:p>
                      <a:pPr algn="r"/>
                      <a:r>
                        <a:rPr lang="en-AU" sz="1400" dirty="0"/>
                        <a:t>❌</a:t>
                      </a:r>
                    </a:p>
                  </a:txBody>
                  <a:tcPr>
                    <a:solidFill>
                      <a:srgbClr val="7F7F7F"/>
                    </a:solidFill>
                  </a:tcPr>
                </a:tc>
                <a:tc>
                  <a:txBody>
                    <a:bodyPr/>
                    <a:lstStyle/>
                    <a:p>
                      <a:pPr algn="r"/>
                      <a:r>
                        <a:rPr lang="en-AU" sz="1400" dirty="0"/>
                        <a:t>1</a:t>
                      </a:r>
                    </a:p>
                  </a:txBody>
                  <a:tcPr>
                    <a:solidFill>
                      <a:srgbClr val="7F7F7F"/>
                    </a:solidFill>
                  </a:tcPr>
                </a:tc>
                <a:extLst>
                  <a:ext uri="{0D108BD9-81ED-4DB2-BD59-A6C34878D82A}">
                    <a16:rowId xmlns:a16="http://schemas.microsoft.com/office/drawing/2014/main" val="727161103"/>
                  </a:ext>
                </a:extLst>
              </a:tr>
              <a:tr h="419653">
                <a:tc>
                  <a:txBody>
                    <a:bodyPr/>
                    <a:lstStyle/>
                    <a:p>
                      <a:pPr algn="ctr"/>
                      <a:r>
                        <a:rPr lang="en-AU" sz="1400" b="1" dirty="0"/>
                        <a:t>B</a:t>
                      </a:r>
                    </a:p>
                  </a:txBody>
                  <a:tcPr>
                    <a:solidFill>
                      <a:srgbClr val="7F7F7F"/>
                    </a:solidFill>
                  </a:tcPr>
                </a:tc>
                <a:tc>
                  <a:txBody>
                    <a:bodyPr/>
                    <a:lstStyle/>
                    <a:p>
                      <a:pPr algn="r"/>
                      <a:r>
                        <a:rPr lang="en-AU" sz="1400" dirty="0"/>
                        <a:t>12</a:t>
                      </a:r>
                    </a:p>
                  </a:txBody>
                  <a:tcPr>
                    <a:solidFill>
                      <a:srgbClr val="7F7F7F"/>
                    </a:solidFill>
                  </a:tcPr>
                </a:tc>
                <a:tc>
                  <a:txBody>
                    <a:bodyPr/>
                    <a:lstStyle/>
                    <a:p>
                      <a:pPr algn="r"/>
                      <a:r>
                        <a:rPr lang="en-AU" sz="1400" dirty="0"/>
                        <a:t>24</a:t>
                      </a:r>
                    </a:p>
                  </a:txBody>
                  <a:tcPr>
                    <a:solidFill>
                      <a:srgbClr val="7F7F7F"/>
                    </a:solidFill>
                  </a:tcPr>
                </a:tc>
                <a:tc>
                  <a:txBody>
                    <a:bodyPr/>
                    <a:lstStyle/>
                    <a:p>
                      <a:pPr algn="r"/>
                      <a:r>
                        <a:rPr lang="en-AU" sz="1400" dirty="0"/>
                        <a:t>Yes ☹️</a:t>
                      </a:r>
                    </a:p>
                  </a:txBody>
                  <a:tcPr>
                    <a:solidFill>
                      <a:srgbClr val="7F7F7F"/>
                    </a:solidFill>
                  </a:tcPr>
                </a:tc>
                <a:tc>
                  <a:txBody>
                    <a:bodyPr/>
                    <a:lstStyle/>
                    <a:p>
                      <a:pPr algn="r"/>
                      <a:r>
                        <a:rPr lang="en-AU" sz="1400" dirty="0"/>
                        <a:t>✔️</a:t>
                      </a:r>
                    </a:p>
                  </a:txBody>
                  <a:tcPr>
                    <a:solidFill>
                      <a:srgbClr val="7F7F7F"/>
                    </a:solidFill>
                  </a:tcPr>
                </a:tc>
                <a:tc>
                  <a:txBody>
                    <a:bodyPr/>
                    <a:lstStyle/>
                    <a:p>
                      <a:pPr algn="r"/>
                      <a:r>
                        <a:rPr lang="en-AU" sz="1400" dirty="0"/>
                        <a:t>❌</a:t>
                      </a:r>
                    </a:p>
                  </a:txBody>
                  <a:tcPr>
                    <a:solidFill>
                      <a:srgbClr val="7F7F7F"/>
                    </a:solidFill>
                  </a:tcPr>
                </a:tc>
                <a:tc>
                  <a:txBody>
                    <a:bodyPr/>
                    <a:lstStyle/>
                    <a:p>
                      <a:pPr algn="r"/>
                      <a:r>
                        <a:rPr lang="en-AU" sz="1400" dirty="0"/>
                        <a:t>1</a:t>
                      </a:r>
                    </a:p>
                  </a:txBody>
                  <a:tcPr>
                    <a:solidFill>
                      <a:srgbClr val="7F7F7F"/>
                    </a:solidFill>
                  </a:tcPr>
                </a:tc>
                <a:extLst>
                  <a:ext uri="{0D108BD9-81ED-4DB2-BD59-A6C34878D82A}">
                    <a16:rowId xmlns:a16="http://schemas.microsoft.com/office/drawing/2014/main" val="4003078227"/>
                  </a:ext>
                </a:extLst>
              </a:tr>
              <a:tr h="419653">
                <a:tc>
                  <a:txBody>
                    <a:bodyPr/>
                    <a:lstStyle/>
                    <a:p>
                      <a:pPr algn="ctr"/>
                      <a:r>
                        <a:rPr lang="en-AU" sz="1400" b="1" dirty="0"/>
                        <a:t>C</a:t>
                      </a:r>
                    </a:p>
                  </a:txBody>
                  <a:tcPr>
                    <a:solidFill>
                      <a:srgbClr val="7F7F7F"/>
                    </a:solidFill>
                  </a:tcPr>
                </a:tc>
                <a:tc>
                  <a:txBody>
                    <a:bodyPr/>
                    <a:lstStyle/>
                    <a:p>
                      <a:pPr algn="r"/>
                      <a:r>
                        <a:rPr lang="en-AU" sz="1400" dirty="0"/>
                        <a:t>83</a:t>
                      </a:r>
                    </a:p>
                  </a:txBody>
                  <a:tcPr>
                    <a:solidFill>
                      <a:srgbClr val="7F7F7F"/>
                    </a:solidFill>
                  </a:tcPr>
                </a:tc>
                <a:tc>
                  <a:txBody>
                    <a:bodyPr/>
                    <a:lstStyle/>
                    <a:p>
                      <a:pPr algn="r"/>
                      <a:r>
                        <a:rPr lang="en-AU" sz="1400" dirty="0"/>
                        <a:t>24</a:t>
                      </a:r>
                    </a:p>
                  </a:txBody>
                  <a:tcPr>
                    <a:solidFill>
                      <a:srgbClr val="7F7F7F"/>
                    </a:solidFill>
                  </a:tcPr>
                </a:tc>
                <a:tc>
                  <a:txBody>
                    <a:bodyPr/>
                    <a:lstStyle/>
                    <a:p>
                      <a:pPr algn="r"/>
                      <a:r>
                        <a:rPr lang="en-AU" sz="1400" dirty="0"/>
                        <a:t>No 😃</a:t>
                      </a:r>
                    </a:p>
                  </a:txBody>
                  <a:tcPr>
                    <a:solidFill>
                      <a:srgbClr val="7F7F7F"/>
                    </a:solidFill>
                  </a:tcPr>
                </a:tc>
                <a:tc>
                  <a:txBody>
                    <a:bodyPr/>
                    <a:lstStyle/>
                    <a:p>
                      <a:pPr algn="r"/>
                      <a:r>
                        <a:rPr lang="en-AU" sz="1400" dirty="0"/>
                        <a:t>✔️</a:t>
                      </a:r>
                    </a:p>
                  </a:txBody>
                  <a:tcPr>
                    <a:solidFill>
                      <a:srgbClr val="7F7F7F"/>
                    </a:solidFill>
                  </a:tcPr>
                </a:tc>
                <a:tc>
                  <a:txBody>
                    <a:bodyPr/>
                    <a:lstStyle/>
                    <a:p>
                      <a:pPr algn="r"/>
                      <a:r>
                        <a:rPr lang="en-AU" sz="1400" dirty="0"/>
                        <a:t>❌</a:t>
                      </a:r>
                    </a:p>
                  </a:txBody>
                  <a:tcPr>
                    <a:solidFill>
                      <a:srgbClr val="7F7F7F"/>
                    </a:solidFill>
                  </a:tcPr>
                </a:tc>
                <a:tc>
                  <a:txBody>
                    <a:bodyPr/>
                    <a:lstStyle/>
                    <a:p>
                      <a:pPr algn="r"/>
                      <a:r>
                        <a:rPr lang="en-AU" sz="1400" dirty="0"/>
                        <a:t>2</a:t>
                      </a:r>
                    </a:p>
                  </a:txBody>
                  <a:tcPr>
                    <a:solidFill>
                      <a:srgbClr val="7F7F7F"/>
                    </a:solidFill>
                  </a:tcPr>
                </a:tc>
                <a:extLst>
                  <a:ext uri="{0D108BD9-81ED-4DB2-BD59-A6C34878D82A}">
                    <a16:rowId xmlns:a16="http://schemas.microsoft.com/office/drawing/2014/main" val="143745104"/>
                  </a:ext>
                </a:extLst>
              </a:tr>
              <a:tr h="419653">
                <a:tc>
                  <a:txBody>
                    <a:bodyPr/>
                    <a:lstStyle/>
                    <a:p>
                      <a:pPr algn="ctr"/>
                      <a:r>
                        <a:rPr lang="en-AU" sz="1400" b="1" dirty="0"/>
                        <a:t>D</a:t>
                      </a:r>
                      <a:br>
                        <a:rPr lang="en-AU" sz="1400" b="1" dirty="0"/>
                      </a:br>
                      <a:r>
                        <a:rPr lang="en-AU" sz="1400" b="1" dirty="0"/>
                        <a:t>(GRDC)</a:t>
                      </a:r>
                    </a:p>
                  </a:txBody>
                  <a:tcPr/>
                </a:tc>
                <a:tc>
                  <a:txBody>
                    <a:bodyPr/>
                    <a:lstStyle/>
                    <a:p>
                      <a:pPr algn="r"/>
                      <a:r>
                        <a:rPr lang="en-AU" sz="1400" dirty="0"/>
                        <a:t>27</a:t>
                      </a:r>
                    </a:p>
                  </a:txBody>
                  <a:tcPr/>
                </a:tc>
                <a:tc>
                  <a:txBody>
                    <a:bodyPr/>
                    <a:lstStyle/>
                    <a:p>
                      <a:pPr algn="r"/>
                      <a:r>
                        <a:rPr lang="en-AU" sz="1400" dirty="0"/>
                        <a:t>24</a:t>
                      </a:r>
                    </a:p>
                  </a:txBody>
                  <a:tcPr/>
                </a:tc>
                <a:tc>
                  <a:txBody>
                    <a:bodyPr/>
                    <a:lstStyle/>
                    <a:p>
                      <a:pPr algn="r"/>
                      <a:r>
                        <a:rPr lang="en-AU" sz="1400" dirty="0"/>
                        <a:t>No 😃</a:t>
                      </a:r>
                    </a:p>
                  </a:txBody>
                  <a:tcPr/>
                </a:tc>
                <a:tc>
                  <a:txBody>
                    <a:bodyPr/>
                    <a:lstStyle/>
                    <a:p>
                      <a:pPr algn="r"/>
                      <a:r>
                        <a:rPr lang="en-AU" sz="1400" dirty="0"/>
                        <a:t>✅</a:t>
                      </a:r>
                    </a:p>
                  </a:txBody>
                  <a:tcPr/>
                </a:tc>
                <a:tc>
                  <a:txBody>
                    <a:bodyPr/>
                    <a:lstStyle/>
                    <a:p>
                      <a:pPr algn="r"/>
                      <a:r>
                        <a:rPr lang="en-AU" sz="1400" dirty="0"/>
                        <a:t>✅</a:t>
                      </a:r>
                    </a:p>
                  </a:txBody>
                  <a:tcPr/>
                </a:tc>
                <a:tc>
                  <a:txBody>
                    <a:bodyPr/>
                    <a:lstStyle/>
                    <a:p>
                      <a:pPr algn="r"/>
                      <a:r>
                        <a:rPr lang="en-AU" sz="1400" dirty="0"/>
                        <a:t>2</a:t>
                      </a:r>
                    </a:p>
                  </a:txBody>
                  <a:tcPr/>
                </a:tc>
                <a:extLst>
                  <a:ext uri="{0D108BD9-81ED-4DB2-BD59-A6C34878D82A}">
                    <a16:rowId xmlns:a16="http://schemas.microsoft.com/office/drawing/2014/main" val="760560107"/>
                  </a:ext>
                </a:extLst>
              </a:tr>
              <a:tr h="419653">
                <a:tc>
                  <a:txBody>
                    <a:bodyPr/>
                    <a:lstStyle/>
                    <a:p>
                      <a:pPr algn="ctr"/>
                      <a:r>
                        <a:rPr lang="en-AU" sz="1400" b="1" dirty="0"/>
                        <a:t>E</a:t>
                      </a:r>
                    </a:p>
                    <a:p>
                      <a:pPr algn="ctr"/>
                      <a:r>
                        <a:rPr lang="en-AU" sz="1400" b="1" dirty="0"/>
                        <a:t>(BREEDER)</a:t>
                      </a:r>
                    </a:p>
                  </a:txBody>
                  <a:tcPr/>
                </a:tc>
                <a:tc>
                  <a:txBody>
                    <a:bodyPr/>
                    <a:lstStyle/>
                    <a:p>
                      <a:pPr algn="r"/>
                      <a:r>
                        <a:rPr lang="en-AU" sz="1400" dirty="0"/>
                        <a:t>21</a:t>
                      </a:r>
                    </a:p>
                  </a:txBody>
                  <a:tcPr/>
                </a:tc>
                <a:tc>
                  <a:txBody>
                    <a:bodyPr/>
                    <a:lstStyle/>
                    <a:p>
                      <a:pPr algn="r"/>
                      <a:r>
                        <a:rPr lang="en-AU" sz="1400" dirty="0"/>
                        <a:t>105</a:t>
                      </a:r>
                    </a:p>
                  </a:txBody>
                  <a:tcPr/>
                </a:tc>
                <a:tc>
                  <a:txBody>
                    <a:bodyPr/>
                    <a:lstStyle/>
                    <a:p>
                      <a:pPr algn="r"/>
                      <a:r>
                        <a:rPr lang="en-AU" sz="1400" dirty="0"/>
                        <a:t>No 😃</a:t>
                      </a:r>
                    </a:p>
                  </a:txBody>
                  <a:tcPr/>
                </a:tc>
                <a:tc>
                  <a:txBody>
                    <a:bodyPr/>
                    <a:lstStyle/>
                    <a:p>
                      <a:pPr algn="r"/>
                      <a:r>
                        <a:rPr lang="en-AU" sz="1400" dirty="0"/>
                        <a:t>✅</a:t>
                      </a:r>
                    </a:p>
                  </a:txBody>
                  <a:tcPr/>
                </a:tc>
                <a:tc>
                  <a:txBody>
                    <a:bodyPr/>
                    <a:lstStyle/>
                    <a:p>
                      <a:pPr algn="r"/>
                      <a:r>
                        <a:rPr lang="en-AU" sz="1400" dirty="0"/>
                        <a:t>✅</a:t>
                      </a:r>
                    </a:p>
                  </a:txBody>
                  <a:tcPr/>
                </a:tc>
                <a:tc>
                  <a:txBody>
                    <a:bodyPr/>
                    <a:lstStyle/>
                    <a:p>
                      <a:pPr algn="r"/>
                      <a:r>
                        <a:rPr lang="en-AU" sz="1400" dirty="0"/>
                        <a:t>1</a:t>
                      </a:r>
                    </a:p>
                  </a:txBody>
                  <a:tcPr/>
                </a:tc>
                <a:extLst>
                  <a:ext uri="{0D108BD9-81ED-4DB2-BD59-A6C34878D82A}">
                    <a16:rowId xmlns:a16="http://schemas.microsoft.com/office/drawing/2014/main" val="1607894660"/>
                  </a:ext>
                </a:extLst>
              </a:tr>
            </a:tbl>
          </a:graphicData>
        </a:graphic>
      </p:graphicFrame>
      <p:cxnSp>
        <p:nvCxnSpPr>
          <p:cNvPr id="7" name="Straight Connector 6">
            <a:extLst>
              <a:ext uri="{FF2B5EF4-FFF2-40B4-BE49-F238E27FC236}">
                <a16:creationId xmlns:a16="http://schemas.microsoft.com/office/drawing/2014/main" id="{4183F633-3676-D3E8-B450-14D651E13EF2}"/>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3A7C5ED-2477-FC59-E93C-C4615004F220}"/>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20</a:t>
            </a:fld>
            <a:endParaRPr lang="en-AU" spc="-27" dirty="0"/>
          </a:p>
        </p:txBody>
      </p:sp>
    </p:spTree>
    <p:extLst>
      <p:ext uri="{BB962C8B-B14F-4D97-AF65-F5344CB8AC3E}">
        <p14:creationId xmlns:p14="http://schemas.microsoft.com/office/powerpoint/2010/main" val="1060862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2101C-FED9-4B0C-DC14-FB83D163F2FB}"/>
              </a:ext>
            </a:extLst>
          </p:cNvPr>
          <p:cNvSpPr>
            <a:spLocks noGrp="1"/>
          </p:cNvSpPr>
          <p:nvPr>
            <p:ph type="title"/>
          </p:nvPr>
        </p:nvSpPr>
        <p:spPr/>
        <p:txBody>
          <a:bodyPr/>
          <a:lstStyle/>
          <a:p>
            <a:r>
              <a:rPr lang="en-AU" dirty="0"/>
              <a:t>Analysis – Design Tableau Model Formulation</a:t>
            </a:r>
          </a:p>
        </p:txBody>
      </p:sp>
      <p:pic>
        <p:nvPicPr>
          <p:cNvPr id="4" name="Picture 3" descr="A blue text on a black background&#10;&#10;Description automatically generated">
            <a:extLst>
              <a:ext uri="{FF2B5EF4-FFF2-40B4-BE49-F238E27FC236}">
                <a16:creationId xmlns:a16="http://schemas.microsoft.com/office/drawing/2014/main" id="{DCF41D4E-44B1-CD81-10F4-212377D82A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graphicFrame>
        <p:nvGraphicFramePr>
          <p:cNvPr id="6" name="Table 5">
            <a:extLst>
              <a:ext uri="{FF2B5EF4-FFF2-40B4-BE49-F238E27FC236}">
                <a16:creationId xmlns:a16="http://schemas.microsoft.com/office/drawing/2014/main" id="{C23E6FA6-4B6B-1F78-3664-4B4FFFC30929}"/>
              </a:ext>
            </a:extLst>
          </p:cNvPr>
          <p:cNvGraphicFramePr>
            <a:graphicFrameLocks noGrp="1"/>
          </p:cNvGraphicFramePr>
          <p:nvPr>
            <p:extLst>
              <p:ext uri="{D42A27DB-BD31-4B8C-83A1-F6EECF244321}">
                <p14:modId xmlns:p14="http://schemas.microsoft.com/office/powerpoint/2010/main" val="2013245219"/>
              </p:ext>
            </p:extLst>
          </p:nvPr>
        </p:nvGraphicFramePr>
        <p:xfrm>
          <a:off x="3103236" y="560387"/>
          <a:ext cx="2980016" cy="2466340"/>
        </p:xfrm>
        <a:graphic>
          <a:graphicData uri="http://schemas.openxmlformats.org/drawingml/2006/table">
            <a:tbl>
              <a:tblPr firstRow="1">
                <a:tableStyleId>{5C22544A-7EE6-4342-B048-85BDC9FD1C3A}</a:tableStyleId>
              </a:tblPr>
              <a:tblGrid>
                <a:gridCol w="745004">
                  <a:extLst>
                    <a:ext uri="{9D8B030D-6E8A-4147-A177-3AD203B41FA5}">
                      <a16:colId xmlns:a16="http://schemas.microsoft.com/office/drawing/2014/main" val="1014591448"/>
                    </a:ext>
                  </a:extLst>
                </a:gridCol>
                <a:gridCol w="745004">
                  <a:extLst>
                    <a:ext uri="{9D8B030D-6E8A-4147-A177-3AD203B41FA5}">
                      <a16:colId xmlns:a16="http://schemas.microsoft.com/office/drawing/2014/main" val="1373615786"/>
                    </a:ext>
                  </a:extLst>
                </a:gridCol>
                <a:gridCol w="745004">
                  <a:extLst>
                    <a:ext uri="{9D8B030D-6E8A-4147-A177-3AD203B41FA5}">
                      <a16:colId xmlns:a16="http://schemas.microsoft.com/office/drawing/2014/main" val="2707430251"/>
                    </a:ext>
                  </a:extLst>
                </a:gridCol>
                <a:gridCol w="745004">
                  <a:extLst>
                    <a:ext uri="{9D8B030D-6E8A-4147-A177-3AD203B41FA5}">
                      <a16:colId xmlns:a16="http://schemas.microsoft.com/office/drawing/2014/main" val="480261446"/>
                    </a:ext>
                  </a:extLst>
                </a:gridCol>
              </a:tblGrid>
              <a:tr h="370840">
                <a:tc>
                  <a:txBody>
                    <a:bodyPr/>
                    <a:lstStyle/>
                    <a:p>
                      <a:r>
                        <a:rPr lang="en-AU" sz="1050" dirty="0"/>
                        <a:t>Source</a:t>
                      </a:r>
                    </a:p>
                  </a:txBody>
                  <a:tcPr>
                    <a:solidFill>
                      <a:srgbClr val="0B2036"/>
                    </a:solidFill>
                  </a:tcPr>
                </a:tc>
                <a:tc>
                  <a:txBody>
                    <a:bodyPr/>
                    <a:lstStyle/>
                    <a:p>
                      <a:r>
                        <a:rPr lang="en-AU" sz="1050" dirty="0"/>
                        <a:t>Model Term</a:t>
                      </a:r>
                    </a:p>
                  </a:txBody>
                  <a:tcPr>
                    <a:solidFill>
                      <a:srgbClr val="0B2036"/>
                    </a:solidFill>
                  </a:tcPr>
                </a:tc>
                <a:tc>
                  <a:txBody>
                    <a:bodyPr/>
                    <a:lstStyle/>
                    <a:p>
                      <a:r>
                        <a:rPr lang="en-AU" sz="1050" dirty="0"/>
                        <a:t>F/R</a:t>
                      </a:r>
                    </a:p>
                  </a:txBody>
                  <a:tcPr>
                    <a:solidFill>
                      <a:srgbClr val="0B2036"/>
                    </a:solidFill>
                  </a:tcPr>
                </a:tc>
                <a:tc>
                  <a:txBody>
                    <a:bodyPr/>
                    <a:lstStyle/>
                    <a:p>
                      <a:r>
                        <a:rPr lang="en-AU" sz="1050" dirty="0"/>
                        <a:t>Effects</a:t>
                      </a:r>
                    </a:p>
                  </a:txBody>
                  <a:tcPr>
                    <a:solidFill>
                      <a:srgbClr val="0B2036"/>
                    </a:solidFill>
                  </a:tcPr>
                </a:tc>
                <a:extLst>
                  <a:ext uri="{0D108BD9-81ED-4DB2-BD59-A6C34878D82A}">
                    <a16:rowId xmlns:a16="http://schemas.microsoft.com/office/drawing/2014/main" val="2430845334"/>
                  </a:ext>
                </a:extLst>
              </a:tr>
              <a:tr h="370840">
                <a:tc>
                  <a:txBody>
                    <a:bodyPr/>
                    <a:lstStyle/>
                    <a:p>
                      <a:r>
                        <a:rPr lang="en-AU" sz="1050" dirty="0"/>
                        <a:t>Variety</a:t>
                      </a:r>
                    </a:p>
                  </a:txBody>
                  <a:tcPr>
                    <a:lnB w="12700" cap="flat" cmpd="sng" algn="ctr">
                      <a:solidFill>
                        <a:schemeClr val="tx1"/>
                      </a:solidFill>
                      <a:prstDash val="sysDash"/>
                      <a:round/>
                      <a:headEnd type="none" w="med" len="med"/>
                      <a:tailEnd type="none" w="med" len="med"/>
                    </a:lnB>
                  </a:tcPr>
                </a:tc>
                <a:tc>
                  <a:txBody>
                    <a:bodyPr/>
                    <a:lstStyle/>
                    <a:p>
                      <a:r>
                        <a:rPr lang="en-AU" sz="1050" dirty="0"/>
                        <a:t>Variety</a:t>
                      </a:r>
                    </a:p>
                  </a:txBody>
                  <a:tcPr>
                    <a:lnB w="12700" cap="flat" cmpd="sng" algn="ctr">
                      <a:solidFill>
                        <a:schemeClr val="tx1"/>
                      </a:solidFill>
                      <a:prstDash val="sysDash"/>
                      <a:round/>
                      <a:headEnd type="none" w="med" len="med"/>
                      <a:tailEnd type="none" w="med" len="med"/>
                    </a:lnB>
                  </a:tcPr>
                </a:tc>
                <a:tc>
                  <a:txBody>
                    <a:bodyPr/>
                    <a:lstStyle/>
                    <a:p>
                      <a:r>
                        <a:rPr lang="en-AU" sz="1050" dirty="0"/>
                        <a:t>R</a:t>
                      </a:r>
                    </a:p>
                  </a:txBody>
                  <a:tcPr>
                    <a:lnB w="12700" cap="flat" cmpd="sng" algn="ctr">
                      <a:solidFill>
                        <a:schemeClr val="tx1"/>
                      </a:solidFill>
                      <a:prstDash val="sysDash"/>
                      <a:round/>
                      <a:headEnd type="none" w="med" len="med"/>
                      <a:tailEnd type="none" w="med" len="med"/>
                    </a:lnB>
                  </a:tcPr>
                </a:tc>
                <a:tc>
                  <a:txBody>
                    <a:bodyPr/>
                    <a:lstStyle/>
                    <a:p>
                      <a:r>
                        <a:rPr lang="en-AU" sz="1050" dirty="0"/>
                        <a:t>105</a:t>
                      </a:r>
                    </a:p>
                  </a:txBody>
                  <a:tcPr>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882658600"/>
                  </a:ext>
                </a:extLst>
              </a:tr>
              <a:tr h="370840">
                <a:tc>
                  <a:txBody>
                    <a:bodyPr/>
                    <a:lstStyle/>
                    <a:p>
                      <a:r>
                        <a:rPr lang="en-AU" sz="1050" dirty="0"/>
                        <a:t>CBlock</a:t>
                      </a:r>
                    </a:p>
                  </a:txBody>
                  <a:tcPr>
                    <a:lnT w="12700" cap="flat" cmpd="sng" algn="ctr">
                      <a:solidFill>
                        <a:schemeClr val="tx1"/>
                      </a:solidFill>
                      <a:prstDash val="sysDash"/>
                      <a:round/>
                      <a:headEnd type="none" w="med" len="med"/>
                      <a:tailEnd type="none" w="med" len="med"/>
                    </a:lnT>
                  </a:tcPr>
                </a:tc>
                <a:tc>
                  <a:txBody>
                    <a:bodyPr/>
                    <a:lstStyle/>
                    <a:p>
                      <a:r>
                        <a:rPr lang="en-AU" sz="1050" dirty="0"/>
                        <a:t>CBlock</a:t>
                      </a:r>
                    </a:p>
                  </a:txBody>
                  <a:tcPr>
                    <a:lnT w="12700" cap="flat" cmpd="sng" algn="ctr">
                      <a:solidFill>
                        <a:schemeClr val="tx1"/>
                      </a:solidFill>
                      <a:prstDash val="sysDash"/>
                      <a:round/>
                      <a:headEnd type="none" w="med" len="med"/>
                      <a:tailEnd type="none" w="med" len="med"/>
                    </a:lnT>
                  </a:tcPr>
                </a:tc>
                <a:tc>
                  <a:txBody>
                    <a:bodyPr/>
                    <a:lstStyle/>
                    <a:p>
                      <a:r>
                        <a:rPr lang="en-AU" sz="1050" dirty="0"/>
                        <a:t>R</a:t>
                      </a:r>
                    </a:p>
                  </a:txBody>
                  <a:tcPr>
                    <a:lnT w="12700" cap="flat" cmpd="sng" algn="ctr">
                      <a:solidFill>
                        <a:schemeClr val="tx1"/>
                      </a:solidFill>
                      <a:prstDash val="sysDash"/>
                      <a:round/>
                      <a:headEnd type="none" w="med" len="med"/>
                      <a:tailEnd type="none" w="med" len="med"/>
                    </a:lnT>
                  </a:tcPr>
                </a:tc>
                <a:tc>
                  <a:txBody>
                    <a:bodyPr/>
                    <a:lstStyle/>
                    <a:p>
                      <a:r>
                        <a:rPr lang="en-AU" sz="1050" dirty="0"/>
                        <a:t>2</a:t>
                      </a:r>
                    </a:p>
                  </a:txBody>
                  <a:tcPr>
                    <a:lnT w="12700" cap="flat" cmpd="sng" algn="ctr">
                      <a:solidFill>
                        <a:schemeClr val="tx1"/>
                      </a:solidFill>
                      <a:prstDash val="sysDash"/>
                      <a:round/>
                      <a:headEnd type="none" w="med" len="med"/>
                      <a:tailEnd type="none" w="med" len="med"/>
                    </a:lnT>
                  </a:tcPr>
                </a:tc>
                <a:extLst>
                  <a:ext uri="{0D108BD9-81ED-4DB2-BD59-A6C34878D82A}">
                    <a16:rowId xmlns:a16="http://schemas.microsoft.com/office/drawing/2014/main" val="1249526118"/>
                  </a:ext>
                </a:extLst>
              </a:tr>
              <a:tr h="370840">
                <a:tc>
                  <a:txBody>
                    <a:bodyPr/>
                    <a:lstStyle/>
                    <a:p>
                      <a:r>
                        <a:rPr lang="en-AU" sz="1050" dirty="0"/>
                        <a:t>Range</a:t>
                      </a:r>
                    </a:p>
                  </a:txBody>
                  <a:tcPr/>
                </a:tc>
                <a:tc>
                  <a:txBody>
                    <a:bodyPr/>
                    <a:lstStyle/>
                    <a:p>
                      <a:r>
                        <a:rPr lang="en-AU" sz="1050" dirty="0"/>
                        <a:t>Range</a:t>
                      </a:r>
                    </a:p>
                  </a:txBody>
                  <a:tcPr/>
                </a:tc>
                <a:tc>
                  <a:txBody>
                    <a:bodyPr/>
                    <a:lstStyle/>
                    <a:p>
                      <a:r>
                        <a:rPr lang="en-AU" sz="1050" dirty="0"/>
                        <a:t>R</a:t>
                      </a:r>
                    </a:p>
                  </a:txBody>
                  <a:tcPr/>
                </a:tc>
                <a:tc>
                  <a:txBody>
                    <a:bodyPr/>
                    <a:lstStyle/>
                    <a:p>
                      <a:r>
                        <a:rPr lang="en-AU" sz="1050" dirty="0"/>
                        <a:t>24</a:t>
                      </a:r>
                    </a:p>
                  </a:txBody>
                  <a:tcPr/>
                </a:tc>
                <a:extLst>
                  <a:ext uri="{0D108BD9-81ED-4DB2-BD59-A6C34878D82A}">
                    <a16:rowId xmlns:a16="http://schemas.microsoft.com/office/drawing/2014/main" val="404459979"/>
                  </a:ext>
                </a:extLst>
              </a:tr>
              <a:tr h="370840">
                <a:tc>
                  <a:txBody>
                    <a:bodyPr/>
                    <a:lstStyle/>
                    <a:p>
                      <a:r>
                        <a:rPr lang="en-AU" sz="1050" dirty="0"/>
                        <a:t>Row</a:t>
                      </a:r>
                    </a:p>
                  </a:txBody>
                  <a:tcPr/>
                </a:tc>
                <a:tc>
                  <a:txBody>
                    <a:bodyPr/>
                    <a:lstStyle/>
                    <a:p>
                      <a:r>
                        <a:rPr lang="en-AU" sz="1050" dirty="0"/>
                        <a:t>Row</a:t>
                      </a:r>
                    </a:p>
                  </a:txBody>
                  <a:tcPr/>
                </a:tc>
                <a:tc>
                  <a:txBody>
                    <a:bodyPr/>
                    <a:lstStyle/>
                    <a:p>
                      <a:r>
                        <a:rPr lang="en-AU" sz="1050" dirty="0"/>
                        <a:t>R</a:t>
                      </a:r>
                    </a:p>
                  </a:txBody>
                  <a:tcPr/>
                </a:tc>
                <a:tc>
                  <a:txBody>
                    <a:bodyPr/>
                    <a:lstStyle/>
                    <a:p>
                      <a:r>
                        <a:rPr lang="en-AU" sz="1050" dirty="0"/>
                        <a:t>6</a:t>
                      </a:r>
                    </a:p>
                  </a:txBody>
                  <a:tcPr/>
                </a:tc>
                <a:extLst>
                  <a:ext uri="{0D108BD9-81ED-4DB2-BD59-A6C34878D82A}">
                    <a16:rowId xmlns:a16="http://schemas.microsoft.com/office/drawing/2014/main" val="119582784"/>
                  </a:ext>
                </a:extLst>
              </a:tr>
              <a:tr h="370840">
                <a:tc>
                  <a:txBody>
                    <a:bodyPr/>
                    <a:lstStyle/>
                    <a:p>
                      <a:r>
                        <a:rPr lang="en-AU" sz="1050" dirty="0"/>
                        <a:t>Range:</a:t>
                      </a:r>
                    </a:p>
                    <a:p>
                      <a:r>
                        <a:rPr lang="en-AU" sz="1050" dirty="0"/>
                        <a:t>Row (</a:t>
                      </a:r>
                      <a:r>
                        <a:rPr lang="en-AU" sz="1050" dirty="0" err="1"/>
                        <a:t>FPlot</a:t>
                      </a:r>
                      <a:r>
                        <a:rPr lang="en-AU" sz="1050" dirty="0"/>
                        <a:t>)</a:t>
                      </a:r>
                    </a:p>
                  </a:txBody>
                  <a:tcPr/>
                </a:tc>
                <a:tc>
                  <a:txBody>
                    <a:bodyPr/>
                    <a:lstStyle/>
                    <a:p>
                      <a:r>
                        <a:rPr lang="en-AU" sz="1050" dirty="0"/>
                        <a:t>residual</a:t>
                      </a:r>
                    </a:p>
                  </a:txBody>
                  <a:tcPr/>
                </a:tc>
                <a:tc>
                  <a:txBody>
                    <a:bodyPr/>
                    <a:lstStyle/>
                    <a:p>
                      <a:r>
                        <a:rPr lang="en-AU" sz="1050" dirty="0"/>
                        <a:t>R</a:t>
                      </a:r>
                    </a:p>
                  </a:txBody>
                  <a:tcPr/>
                </a:tc>
                <a:tc>
                  <a:txBody>
                    <a:bodyPr/>
                    <a:lstStyle/>
                    <a:p>
                      <a:r>
                        <a:rPr lang="en-AU" sz="1050" dirty="0"/>
                        <a:t>144</a:t>
                      </a:r>
                    </a:p>
                  </a:txBody>
                  <a:tcPr/>
                </a:tc>
                <a:extLst>
                  <a:ext uri="{0D108BD9-81ED-4DB2-BD59-A6C34878D82A}">
                    <a16:rowId xmlns:a16="http://schemas.microsoft.com/office/drawing/2014/main" val="3972542357"/>
                  </a:ext>
                </a:extLst>
              </a:tr>
            </a:tbl>
          </a:graphicData>
        </a:graphic>
      </p:graphicFrame>
      <p:sp>
        <p:nvSpPr>
          <p:cNvPr id="9" name="Text Placeholder 2">
            <a:extLst>
              <a:ext uri="{FF2B5EF4-FFF2-40B4-BE49-F238E27FC236}">
                <a16:creationId xmlns:a16="http://schemas.microsoft.com/office/drawing/2014/main" id="{8CEBC9FE-B787-81C1-AB39-0A6FE2029B42}"/>
              </a:ext>
            </a:extLst>
          </p:cNvPr>
          <p:cNvSpPr txBox="1">
            <a:spLocks/>
          </p:cNvSpPr>
          <p:nvPr/>
        </p:nvSpPr>
        <p:spPr>
          <a:xfrm>
            <a:off x="1655437" y="680087"/>
            <a:ext cx="1447799" cy="2100575"/>
          </a:xfrm>
          <a:prstGeom prst="rect">
            <a:avLst/>
          </a:prstGeom>
        </p:spPr>
        <p:txBody>
          <a:bodyPr wrap="square" lIns="0" tIns="0" rIns="0" bIns="0">
            <a:spAutoFit/>
          </a:bodyPr>
          <a:lstStyle>
            <a:lvl1pPr marL="0">
              <a:defRPr sz="1468" b="0" i="0">
                <a:solidFill>
                  <a:srgbClr val="22373A"/>
                </a:solidFill>
                <a:latin typeface="Tahoma"/>
                <a:ea typeface="+mn-ea"/>
                <a:cs typeface="Tahoma"/>
              </a:defRPr>
            </a:lvl1pPr>
            <a:lvl2pPr marL="610225">
              <a:defRPr>
                <a:latin typeface="+mn-lt"/>
                <a:ea typeface="+mn-ea"/>
                <a:cs typeface="+mn-cs"/>
              </a:defRPr>
            </a:lvl2pPr>
            <a:lvl3pPr marL="1220450">
              <a:defRPr>
                <a:latin typeface="+mn-lt"/>
                <a:ea typeface="+mn-ea"/>
                <a:cs typeface="+mn-cs"/>
              </a:defRPr>
            </a:lvl3pPr>
            <a:lvl4pPr marL="1830675">
              <a:defRPr>
                <a:latin typeface="+mn-lt"/>
                <a:ea typeface="+mn-ea"/>
                <a:cs typeface="+mn-cs"/>
              </a:defRPr>
            </a:lvl4pPr>
            <a:lvl5pPr marL="2440899">
              <a:defRPr>
                <a:latin typeface="+mn-lt"/>
                <a:ea typeface="+mn-ea"/>
                <a:cs typeface="+mn-cs"/>
              </a:defRPr>
            </a:lvl5pPr>
            <a:lvl6pPr marL="3051124">
              <a:defRPr>
                <a:latin typeface="+mn-lt"/>
                <a:ea typeface="+mn-ea"/>
                <a:cs typeface="+mn-cs"/>
              </a:defRPr>
            </a:lvl6pPr>
            <a:lvl7pPr marL="3661349">
              <a:defRPr>
                <a:latin typeface="+mn-lt"/>
                <a:ea typeface="+mn-ea"/>
                <a:cs typeface="+mn-cs"/>
              </a:defRPr>
            </a:lvl7pPr>
            <a:lvl8pPr marL="4271574">
              <a:defRPr>
                <a:latin typeface="+mn-lt"/>
                <a:ea typeface="+mn-ea"/>
                <a:cs typeface="+mn-cs"/>
              </a:defRPr>
            </a:lvl8pPr>
            <a:lvl9pPr marL="4881799">
              <a:defRPr>
                <a:latin typeface="+mn-lt"/>
                <a:ea typeface="+mn-ea"/>
                <a:cs typeface="+mn-cs"/>
              </a:defRPr>
            </a:lvl9pPr>
          </a:lstStyle>
          <a:p>
            <a:r>
              <a:rPr lang="en-AU" sz="1050" kern="0" dirty="0"/>
              <a:t>OUs: </a:t>
            </a:r>
          </a:p>
          <a:p>
            <a:pPr algn="ctr"/>
            <a:r>
              <a:rPr lang="en-AU" sz="1050" b="1" kern="0" dirty="0"/>
              <a:t>Field Plots (144)</a:t>
            </a:r>
            <a:br>
              <a:rPr lang="en-AU" sz="1050" b="1" kern="0" dirty="0"/>
            </a:br>
            <a:endParaRPr lang="en-AU" sz="1050" b="1" kern="0" dirty="0"/>
          </a:p>
          <a:p>
            <a:pPr marL="171450" indent="-171450">
              <a:buFont typeface="Arial" panose="020B0604020202020204" pitchFamily="34" charset="0"/>
              <a:buChar char="•"/>
            </a:pPr>
            <a:r>
              <a:rPr lang="en-AU" sz="1050" kern="0" dirty="0"/>
              <a:t>CBlock (2)</a:t>
            </a:r>
          </a:p>
          <a:p>
            <a:pPr marL="171450" indent="-171450">
              <a:buFont typeface="Arial" panose="020B0604020202020204" pitchFamily="34" charset="0"/>
              <a:buChar char="•"/>
            </a:pPr>
            <a:r>
              <a:rPr lang="en-AU" sz="1050" kern="0" dirty="0"/>
              <a:t>Range (24)</a:t>
            </a:r>
          </a:p>
          <a:p>
            <a:pPr marL="171450" indent="-171450">
              <a:buFont typeface="Arial" panose="020B0604020202020204" pitchFamily="34" charset="0"/>
              <a:buChar char="•"/>
            </a:pPr>
            <a:r>
              <a:rPr lang="en-AU" sz="1050" kern="0" dirty="0"/>
              <a:t>Row (6)</a:t>
            </a:r>
          </a:p>
          <a:p>
            <a:pPr marL="171450" indent="-171450">
              <a:buFont typeface="Arial" panose="020B0604020202020204" pitchFamily="34" charset="0"/>
              <a:buChar char="•"/>
            </a:pPr>
            <a:endParaRPr lang="en-AU" sz="1050" kern="0" dirty="0"/>
          </a:p>
          <a:p>
            <a:pPr algn="l"/>
            <a:r>
              <a:rPr lang="en-AU" sz="1050" kern="0" dirty="0"/>
              <a:t>Treatment: </a:t>
            </a:r>
          </a:p>
          <a:p>
            <a:pPr algn="ctr"/>
            <a:r>
              <a:rPr lang="en-AU" sz="1050" b="1" kern="0" dirty="0"/>
              <a:t>Variety (105)</a:t>
            </a:r>
          </a:p>
          <a:p>
            <a:pPr algn="ctr"/>
            <a:endParaRPr lang="en-AU" sz="1050" b="1" kern="0" dirty="0"/>
          </a:p>
          <a:p>
            <a:pPr algn="l"/>
            <a:r>
              <a:rPr lang="en-AU" sz="1050" kern="0" dirty="0"/>
              <a:t>Plot Model Formula:</a:t>
            </a:r>
          </a:p>
          <a:p>
            <a:pPr algn="ctr"/>
            <a:r>
              <a:rPr lang="en-AU" sz="1050" b="1" kern="0" dirty="0"/>
              <a:t>CBlock + </a:t>
            </a:r>
            <a:br>
              <a:rPr lang="en-AU" sz="1050" b="1" kern="0" dirty="0"/>
            </a:br>
            <a:r>
              <a:rPr lang="en-AU" sz="1050" b="1" kern="0" dirty="0"/>
              <a:t>Range*Row</a:t>
            </a:r>
          </a:p>
        </p:txBody>
      </p:sp>
      <p:pic>
        <p:nvPicPr>
          <p:cNvPr id="10" name="Picture 9">
            <a:extLst>
              <a:ext uri="{FF2B5EF4-FFF2-40B4-BE49-F238E27FC236}">
                <a16:creationId xmlns:a16="http://schemas.microsoft.com/office/drawing/2014/main" id="{1B932ED5-94A4-4EA8-B351-00C75D1912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04" y="826512"/>
            <a:ext cx="1575432" cy="2100575"/>
          </a:xfrm>
          <a:prstGeom prst="rect">
            <a:avLst/>
          </a:prstGeom>
        </p:spPr>
      </p:pic>
      <p:cxnSp>
        <p:nvCxnSpPr>
          <p:cNvPr id="11" name="Straight Connector 10">
            <a:extLst>
              <a:ext uri="{FF2B5EF4-FFF2-40B4-BE49-F238E27FC236}">
                <a16:creationId xmlns:a16="http://schemas.microsoft.com/office/drawing/2014/main" id="{DF48CFE6-38B5-CB2E-81E7-89AA33E8A2C5}"/>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D0BC53B-2F5C-BF4C-C00E-88D25D33171E}"/>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21</a:t>
            </a:fld>
            <a:endParaRPr lang="en-AU" spc="-27" dirty="0"/>
          </a:p>
        </p:txBody>
      </p:sp>
    </p:spTree>
    <p:extLst>
      <p:ext uri="{BB962C8B-B14F-4D97-AF65-F5344CB8AC3E}">
        <p14:creationId xmlns:p14="http://schemas.microsoft.com/office/powerpoint/2010/main" val="141140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2101C-FED9-4B0C-DC14-FB83D163F2FB}"/>
              </a:ext>
            </a:extLst>
          </p:cNvPr>
          <p:cNvSpPr>
            <a:spLocks noGrp="1"/>
          </p:cNvSpPr>
          <p:nvPr>
            <p:ph type="title"/>
          </p:nvPr>
        </p:nvSpPr>
        <p:spPr/>
        <p:txBody>
          <a:bodyPr/>
          <a:lstStyle/>
          <a:p>
            <a:r>
              <a:rPr lang="en-AU" dirty="0"/>
              <a:t>Analysis – Design Tableau Model Formulation</a:t>
            </a:r>
          </a:p>
        </p:txBody>
      </p:sp>
      <p:sp>
        <p:nvSpPr>
          <p:cNvPr id="3" name="Text Placeholder 2">
            <a:extLst>
              <a:ext uri="{FF2B5EF4-FFF2-40B4-BE49-F238E27FC236}">
                <a16:creationId xmlns:a16="http://schemas.microsoft.com/office/drawing/2014/main" id="{F6D38BD3-5FB0-75E8-F5BF-B9F8ECBD0330}"/>
              </a:ext>
            </a:extLst>
          </p:cNvPr>
          <p:cNvSpPr>
            <a:spLocks noGrp="1"/>
          </p:cNvSpPr>
          <p:nvPr>
            <p:ph type="body" idx="1"/>
          </p:nvPr>
        </p:nvSpPr>
        <p:spPr>
          <a:xfrm>
            <a:off x="4197956" y="564554"/>
            <a:ext cx="1885295" cy="2585323"/>
          </a:xfrm>
        </p:spPr>
        <p:txBody>
          <a:bodyPr/>
          <a:lstStyle/>
          <a:p>
            <a:r>
              <a:rPr lang="en-AU" sz="1050" dirty="0"/>
              <a:t>OUs: </a:t>
            </a:r>
          </a:p>
          <a:p>
            <a:pPr algn="ctr"/>
            <a:r>
              <a:rPr lang="en-AU" sz="1050" b="1" dirty="0"/>
              <a:t>Slurries (177)</a:t>
            </a:r>
            <a:br>
              <a:rPr lang="en-AU" sz="1050" b="1" dirty="0"/>
            </a:br>
            <a:endParaRPr lang="en-AU" sz="1050" b="1" dirty="0"/>
          </a:p>
          <a:p>
            <a:pPr marL="171450" indent="-171450">
              <a:buFont typeface="Arial" panose="020B0604020202020204" pitchFamily="34" charset="0"/>
              <a:buChar char="•"/>
            </a:pPr>
            <a:r>
              <a:rPr lang="en-AU" sz="1050" dirty="0"/>
              <a:t>Day (2)</a:t>
            </a:r>
          </a:p>
          <a:p>
            <a:pPr marL="171450" indent="-171450">
              <a:buFont typeface="Arial" panose="020B0604020202020204" pitchFamily="34" charset="0"/>
              <a:buChar char="•"/>
            </a:pPr>
            <a:r>
              <a:rPr lang="en-AU" sz="1050" dirty="0"/>
              <a:t>RunBlock (3)</a:t>
            </a:r>
          </a:p>
          <a:p>
            <a:pPr marL="171450" indent="-171450">
              <a:buFont typeface="Arial" panose="020B0604020202020204" pitchFamily="34" charset="0"/>
              <a:buChar char="•"/>
            </a:pPr>
            <a:r>
              <a:rPr lang="en-AU" sz="1050" dirty="0"/>
              <a:t>Run (8)</a:t>
            </a:r>
          </a:p>
          <a:p>
            <a:pPr marL="171450" indent="-171450">
              <a:buFont typeface="Arial" panose="020B0604020202020204" pitchFamily="34" charset="0"/>
              <a:buChar char="•"/>
            </a:pPr>
            <a:r>
              <a:rPr lang="en-AU" sz="1050" dirty="0"/>
              <a:t>Machine (2)</a:t>
            </a:r>
          </a:p>
          <a:p>
            <a:pPr marL="171450" indent="-171450">
              <a:buFont typeface="Arial" panose="020B0604020202020204" pitchFamily="34" charset="0"/>
              <a:buChar char="•"/>
            </a:pPr>
            <a:r>
              <a:rPr lang="en-AU" sz="1050" dirty="0"/>
              <a:t>Tube (2)</a:t>
            </a:r>
          </a:p>
          <a:p>
            <a:pPr marL="171450" indent="-171450">
              <a:buFont typeface="Arial" panose="020B0604020202020204" pitchFamily="34" charset="0"/>
              <a:buChar char="•"/>
            </a:pPr>
            <a:endParaRPr lang="en-AU" sz="1050" dirty="0"/>
          </a:p>
          <a:p>
            <a:pPr algn="l"/>
            <a:r>
              <a:rPr lang="en-AU" sz="1050" dirty="0"/>
              <a:t>Treatment: </a:t>
            </a:r>
          </a:p>
          <a:p>
            <a:pPr algn="ctr"/>
            <a:r>
              <a:rPr lang="en-AU" sz="1050" b="1" dirty="0"/>
              <a:t>Variety + </a:t>
            </a:r>
            <a:br>
              <a:rPr lang="en-AU" sz="1050" b="1" dirty="0"/>
            </a:br>
            <a:r>
              <a:rPr lang="en-AU" sz="1050" b="1" dirty="0"/>
              <a:t>CBlock + Range*Row</a:t>
            </a:r>
          </a:p>
          <a:p>
            <a:pPr algn="ctr"/>
            <a:endParaRPr lang="en-AU" sz="1050" b="1" dirty="0"/>
          </a:p>
          <a:p>
            <a:pPr algn="l"/>
            <a:r>
              <a:rPr lang="en-AU" sz="1050" dirty="0"/>
              <a:t>Plot Model Formula:</a:t>
            </a:r>
          </a:p>
          <a:p>
            <a:pPr algn="ctr"/>
            <a:r>
              <a:rPr lang="en-AU" sz="1050" b="1" dirty="0"/>
              <a:t>(Day/RunBlock/Run)*</a:t>
            </a:r>
            <a:br>
              <a:rPr lang="en-AU" sz="1050" b="1" dirty="0"/>
            </a:br>
            <a:r>
              <a:rPr lang="en-AU" sz="1050" b="1" dirty="0"/>
              <a:t>(Machine/Tube)</a:t>
            </a:r>
          </a:p>
        </p:txBody>
      </p:sp>
      <p:pic>
        <p:nvPicPr>
          <p:cNvPr id="4" name="Picture 3" descr="A blue text on a black background&#10;&#10;Description automatically generated">
            <a:extLst>
              <a:ext uri="{FF2B5EF4-FFF2-40B4-BE49-F238E27FC236}">
                <a16:creationId xmlns:a16="http://schemas.microsoft.com/office/drawing/2014/main" id="{DCF41D4E-44B1-CD81-10F4-212377D82A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pic>
        <p:nvPicPr>
          <p:cNvPr id="7" name="Picture 6">
            <a:extLst>
              <a:ext uri="{FF2B5EF4-FFF2-40B4-BE49-F238E27FC236}">
                <a16:creationId xmlns:a16="http://schemas.microsoft.com/office/drawing/2014/main" id="{3E76C3B3-151C-8BBF-E9D1-E5592435FAF5}"/>
              </a:ext>
            </a:extLst>
          </p:cNvPr>
          <p:cNvPicPr>
            <a:picLocks noChangeAspect="1"/>
          </p:cNvPicPr>
          <p:nvPr/>
        </p:nvPicPr>
        <p:blipFill>
          <a:blip r:embed="rId4"/>
          <a:stretch>
            <a:fillRect/>
          </a:stretch>
        </p:blipFill>
        <p:spPr>
          <a:xfrm rot="16200000">
            <a:off x="2231157" y="1296744"/>
            <a:ext cx="2546152" cy="1160113"/>
          </a:xfrm>
          <a:prstGeom prst="rect">
            <a:avLst/>
          </a:prstGeom>
        </p:spPr>
      </p:pic>
      <p:sp>
        <p:nvSpPr>
          <p:cNvPr id="8" name="Text Placeholder 2">
            <a:extLst>
              <a:ext uri="{FF2B5EF4-FFF2-40B4-BE49-F238E27FC236}">
                <a16:creationId xmlns:a16="http://schemas.microsoft.com/office/drawing/2014/main" id="{38F299AA-A51F-7E39-C7A4-7CBC0EBA71F2}"/>
              </a:ext>
            </a:extLst>
          </p:cNvPr>
          <p:cNvSpPr txBox="1">
            <a:spLocks/>
          </p:cNvSpPr>
          <p:nvPr/>
        </p:nvSpPr>
        <p:spPr>
          <a:xfrm>
            <a:off x="1655437" y="680087"/>
            <a:ext cx="1447799" cy="2100575"/>
          </a:xfrm>
          <a:prstGeom prst="rect">
            <a:avLst/>
          </a:prstGeom>
        </p:spPr>
        <p:txBody>
          <a:bodyPr wrap="square" lIns="0" tIns="0" rIns="0" bIns="0">
            <a:spAutoFit/>
          </a:bodyPr>
          <a:lstStyle>
            <a:lvl1pPr marL="0">
              <a:defRPr sz="1468" b="0" i="0">
                <a:solidFill>
                  <a:srgbClr val="22373A"/>
                </a:solidFill>
                <a:latin typeface="Tahoma"/>
                <a:ea typeface="+mn-ea"/>
                <a:cs typeface="Tahoma"/>
              </a:defRPr>
            </a:lvl1pPr>
            <a:lvl2pPr marL="610225">
              <a:defRPr>
                <a:latin typeface="+mn-lt"/>
                <a:ea typeface="+mn-ea"/>
                <a:cs typeface="+mn-cs"/>
              </a:defRPr>
            </a:lvl2pPr>
            <a:lvl3pPr marL="1220450">
              <a:defRPr>
                <a:latin typeface="+mn-lt"/>
                <a:ea typeface="+mn-ea"/>
                <a:cs typeface="+mn-cs"/>
              </a:defRPr>
            </a:lvl3pPr>
            <a:lvl4pPr marL="1830675">
              <a:defRPr>
                <a:latin typeface="+mn-lt"/>
                <a:ea typeface="+mn-ea"/>
                <a:cs typeface="+mn-cs"/>
              </a:defRPr>
            </a:lvl4pPr>
            <a:lvl5pPr marL="2440899">
              <a:defRPr>
                <a:latin typeface="+mn-lt"/>
                <a:ea typeface="+mn-ea"/>
                <a:cs typeface="+mn-cs"/>
              </a:defRPr>
            </a:lvl5pPr>
            <a:lvl6pPr marL="3051124">
              <a:defRPr>
                <a:latin typeface="+mn-lt"/>
                <a:ea typeface="+mn-ea"/>
                <a:cs typeface="+mn-cs"/>
              </a:defRPr>
            </a:lvl6pPr>
            <a:lvl7pPr marL="3661349">
              <a:defRPr>
                <a:latin typeface="+mn-lt"/>
                <a:ea typeface="+mn-ea"/>
                <a:cs typeface="+mn-cs"/>
              </a:defRPr>
            </a:lvl7pPr>
            <a:lvl8pPr marL="4271574">
              <a:defRPr>
                <a:latin typeface="+mn-lt"/>
                <a:ea typeface="+mn-ea"/>
                <a:cs typeface="+mn-cs"/>
              </a:defRPr>
            </a:lvl8pPr>
            <a:lvl9pPr marL="4881799">
              <a:defRPr>
                <a:latin typeface="+mn-lt"/>
                <a:ea typeface="+mn-ea"/>
                <a:cs typeface="+mn-cs"/>
              </a:defRPr>
            </a:lvl9pPr>
          </a:lstStyle>
          <a:p>
            <a:r>
              <a:rPr lang="en-AU" sz="1050" kern="0" dirty="0"/>
              <a:t>OUs: </a:t>
            </a:r>
          </a:p>
          <a:p>
            <a:pPr algn="ctr"/>
            <a:r>
              <a:rPr lang="en-AU" sz="1050" b="1" kern="0" dirty="0"/>
              <a:t>Field Plots (144)</a:t>
            </a:r>
            <a:br>
              <a:rPr lang="en-AU" sz="1050" b="1" kern="0" dirty="0"/>
            </a:br>
            <a:endParaRPr lang="en-AU" sz="1050" b="1" kern="0" dirty="0"/>
          </a:p>
          <a:p>
            <a:pPr marL="171450" indent="-171450">
              <a:buFont typeface="Arial" panose="020B0604020202020204" pitchFamily="34" charset="0"/>
              <a:buChar char="•"/>
            </a:pPr>
            <a:r>
              <a:rPr lang="en-AU" sz="1050" kern="0" dirty="0"/>
              <a:t>CBlock (2)</a:t>
            </a:r>
          </a:p>
          <a:p>
            <a:pPr marL="171450" indent="-171450">
              <a:buFont typeface="Arial" panose="020B0604020202020204" pitchFamily="34" charset="0"/>
              <a:buChar char="•"/>
            </a:pPr>
            <a:r>
              <a:rPr lang="en-AU" sz="1050" kern="0" dirty="0"/>
              <a:t>Range (24)</a:t>
            </a:r>
          </a:p>
          <a:p>
            <a:pPr marL="171450" indent="-171450">
              <a:buFont typeface="Arial" panose="020B0604020202020204" pitchFamily="34" charset="0"/>
              <a:buChar char="•"/>
            </a:pPr>
            <a:r>
              <a:rPr lang="en-AU" sz="1050" kern="0" dirty="0"/>
              <a:t>Row (6)</a:t>
            </a:r>
          </a:p>
          <a:p>
            <a:pPr marL="171450" indent="-171450">
              <a:buFont typeface="Arial" panose="020B0604020202020204" pitchFamily="34" charset="0"/>
              <a:buChar char="•"/>
            </a:pPr>
            <a:endParaRPr lang="en-AU" sz="1050" kern="0" dirty="0"/>
          </a:p>
          <a:p>
            <a:pPr algn="l"/>
            <a:r>
              <a:rPr lang="en-AU" sz="1050" kern="0" dirty="0"/>
              <a:t>Treatment: </a:t>
            </a:r>
          </a:p>
          <a:p>
            <a:pPr algn="ctr"/>
            <a:r>
              <a:rPr lang="en-AU" sz="1050" b="1" kern="0" dirty="0"/>
              <a:t>Variety (105)</a:t>
            </a:r>
          </a:p>
          <a:p>
            <a:pPr algn="ctr"/>
            <a:endParaRPr lang="en-AU" sz="1050" b="1" kern="0" dirty="0"/>
          </a:p>
          <a:p>
            <a:pPr algn="l"/>
            <a:r>
              <a:rPr lang="en-AU" sz="1050" kern="0" dirty="0"/>
              <a:t>Plot Model Formula:</a:t>
            </a:r>
          </a:p>
          <a:p>
            <a:pPr algn="ctr"/>
            <a:r>
              <a:rPr lang="en-AU" sz="1050" b="1" kern="0" dirty="0"/>
              <a:t>CBlock + </a:t>
            </a:r>
            <a:br>
              <a:rPr lang="en-AU" sz="1050" b="1" kern="0" dirty="0"/>
            </a:br>
            <a:r>
              <a:rPr lang="en-AU" sz="1050" b="1" kern="0" dirty="0"/>
              <a:t>Range*Row</a:t>
            </a:r>
          </a:p>
        </p:txBody>
      </p:sp>
      <p:pic>
        <p:nvPicPr>
          <p:cNvPr id="9" name="Picture 8">
            <a:extLst>
              <a:ext uri="{FF2B5EF4-FFF2-40B4-BE49-F238E27FC236}">
                <a16:creationId xmlns:a16="http://schemas.microsoft.com/office/drawing/2014/main" id="{8465821B-238F-BAEF-C66C-D70BA20743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04" y="826512"/>
            <a:ext cx="1575432" cy="2100575"/>
          </a:xfrm>
          <a:prstGeom prst="rect">
            <a:avLst/>
          </a:prstGeom>
        </p:spPr>
      </p:pic>
      <p:cxnSp>
        <p:nvCxnSpPr>
          <p:cNvPr id="10" name="Straight Connector 9">
            <a:extLst>
              <a:ext uri="{FF2B5EF4-FFF2-40B4-BE49-F238E27FC236}">
                <a16:creationId xmlns:a16="http://schemas.microsoft.com/office/drawing/2014/main" id="{BD48A3BE-2081-692C-8198-B5240ECBE980}"/>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9DA854F0-5A06-D3D0-1EF0-48BF2C983B7F}"/>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22</a:t>
            </a:fld>
            <a:endParaRPr lang="en-AU" spc="-27" dirty="0"/>
          </a:p>
        </p:txBody>
      </p:sp>
    </p:spTree>
    <p:extLst>
      <p:ext uri="{BB962C8B-B14F-4D97-AF65-F5344CB8AC3E}">
        <p14:creationId xmlns:p14="http://schemas.microsoft.com/office/powerpoint/2010/main" val="130660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1EB7BDB-E12E-9CA9-CFEB-74DAF3075F8D}"/>
              </a:ext>
            </a:extLst>
          </p:cNvPr>
          <p:cNvGraphicFramePr>
            <a:graphicFrameLocks noGrp="1"/>
          </p:cNvGraphicFramePr>
          <p:nvPr>
            <p:extLst>
              <p:ext uri="{D42A27DB-BD31-4B8C-83A1-F6EECF244321}">
                <p14:modId xmlns:p14="http://schemas.microsoft.com/office/powerpoint/2010/main" val="2728736533"/>
              </p:ext>
            </p:extLst>
          </p:nvPr>
        </p:nvGraphicFramePr>
        <p:xfrm>
          <a:off x="333375" y="27358"/>
          <a:ext cx="5410200" cy="3264657"/>
        </p:xfrm>
        <a:graphic>
          <a:graphicData uri="http://schemas.openxmlformats.org/drawingml/2006/table">
            <a:tbl>
              <a:tblPr firstRow="1">
                <a:tableStyleId>{5C22544A-7EE6-4342-B048-85BDC9FD1C3A}</a:tableStyleId>
              </a:tblPr>
              <a:tblGrid>
                <a:gridCol w="1830428">
                  <a:extLst>
                    <a:ext uri="{9D8B030D-6E8A-4147-A177-3AD203B41FA5}">
                      <a16:colId xmlns:a16="http://schemas.microsoft.com/office/drawing/2014/main" val="1014591448"/>
                    </a:ext>
                  </a:extLst>
                </a:gridCol>
                <a:gridCol w="1830428">
                  <a:extLst>
                    <a:ext uri="{9D8B030D-6E8A-4147-A177-3AD203B41FA5}">
                      <a16:colId xmlns:a16="http://schemas.microsoft.com/office/drawing/2014/main" val="1373615786"/>
                    </a:ext>
                  </a:extLst>
                </a:gridCol>
                <a:gridCol w="1045959">
                  <a:extLst>
                    <a:ext uri="{9D8B030D-6E8A-4147-A177-3AD203B41FA5}">
                      <a16:colId xmlns:a16="http://schemas.microsoft.com/office/drawing/2014/main" val="2707430251"/>
                    </a:ext>
                  </a:extLst>
                </a:gridCol>
                <a:gridCol w="703385">
                  <a:extLst>
                    <a:ext uri="{9D8B030D-6E8A-4147-A177-3AD203B41FA5}">
                      <a16:colId xmlns:a16="http://schemas.microsoft.com/office/drawing/2014/main" val="480261446"/>
                    </a:ext>
                  </a:extLst>
                </a:gridCol>
              </a:tblGrid>
              <a:tr h="189284">
                <a:tc>
                  <a:txBody>
                    <a:bodyPr/>
                    <a:lstStyle/>
                    <a:p>
                      <a:r>
                        <a:rPr lang="en-AU" sz="1050" dirty="0"/>
                        <a:t>Source</a:t>
                      </a:r>
                    </a:p>
                  </a:txBody>
                  <a:tcPr marL="0" marR="0" marT="0" marB="0">
                    <a:solidFill>
                      <a:srgbClr val="0B2036"/>
                    </a:solidFill>
                  </a:tcPr>
                </a:tc>
                <a:tc>
                  <a:txBody>
                    <a:bodyPr/>
                    <a:lstStyle/>
                    <a:p>
                      <a:r>
                        <a:rPr lang="en-AU" sz="1050" dirty="0"/>
                        <a:t>Model Term</a:t>
                      </a:r>
                    </a:p>
                  </a:txBody>
                  <a:tcPr marL="0" marR="0" marT="0" marB="0">
                    <a:solidFill>
                      <a:srgbClr val="0B2036"/>
                    </a:solidFill>
                  </a:tcPr>
                </a:tc>
                <a:tc>
                  <a:txBody>
                    <a:bodyPr/>
                    <a:lstStyle/>
                    <a:p>
                      <a:r>
                        <a:rPr lang="en-AU" sz="1050" dirty="0"/>
                        <a:t>F/R</a:t>
                      </a:r>
                    </a:p>
                  </a:txBody>
                  <a:tcPr marL="0" marR="0" marT="0" marB="0">
                    <a:solidFill>
                      <a:srgbClr val="0B2036"/>
                    </a:solidFill>
                  </a:tcPr>
                </a:tc>
                <a:tc>
                  <a:txBody>
                    <a:bodyPr/>
                    <a:lstStyle/>
                    <a:p>
                      <a:r>
                        <a:rPr lang="en-AU" sz="1050" dirty="0"/>
                        <a:t>Effects</a:t>
                      </a:r>
                    </a:p>
                  </a:txBody>
                  <a:tcPr marL="0" marR="0" marT="0" marB="0">
                    <a:solidFill>
                      <a:srgbClr val="0B2036"/>
                    </a:solidFill>
                  </a:tcPr>
                </a:tc>
                <a:extLst>
                  <a:ext uri="{0D108BD9-81ED-4DB2-BD59-A6C34878D82A}">
                    <a16:rowId xmlns:a16="http://schemas.microsoft.com/office/drawing/2014/main" val="2430845334"/>
                  </a:ext>
                </a:extLst>
              </a:tr>
              <a:tr h="189284">
                <a:tc>
                  <a:txBody>
                    <a:bodyPr/>
                    <a:lstStyle/>
                    <a:p>
                      <a:r>
                        <a:rPr lang="en-AU" sz="1050" dirty="0"/>
                        <a:t>Variety</a:t>
                      </a:r>
                    </a:p>
                  </a:txBody>
                  <a:tcPr marL="0" marR="0" marT="0" marB="0">
                    <a:lnB w="12700" cap="flat" cmpd="sng" algn="ctr">
                      <a:solidFill>
                        <a:schemeClr val="tx1"/>
                      </a:solidFill>
                      <a:prstDash val="sysDash"/>
                      <a:round/>
                      <a:headEnd type="none" w="med" len="med"/>
                      <a:tailEnd type="none" w="med" len="med"/>
                    </a:lnB>
                  </a:tcPr>
                </a:tc>
                <a:tc>
                  <a:txBody>
                    <a:bodyPr/>
                    <a:lstStyle/>
                    <a:p>
                      <a:r>
                        <a:rPr lang="en-AU" sz="1050" dirty="0"/>
                        <a:t>Variety</a:t>
                      </a:r>
                    </a:p>
                  </a:txBody>
                  <a:tcPr marL="0" marR="0" marT="0" marB="0">
                    <a:lnB w="12700" cap="flat" cmpd="sng" algn="ctr">
                      <a:solidFill>
                        <a:schemeClr val="tx1"/>
                      </a:solidFill>
                      <a:prstDash val="sysDash"/>
                      <a:round/>
                      <a:headEnd type="none" w="med" len="med"/>
                      <a:tailEnd type="none" w="med" len="med"/>
                    </a:lnB>
                  </a:tcPr>
                </a:tc>
                <a:tc>
                  <a:txBody>
                    <a:bodyPr/>
                    <a:lstStyle/>
                    <a:p>
                      <a:pPr algn="ctr"/>
                      <a:r>
                        <a:rPr lang="en-AU" sz="1050" dirty="0"/>
                        <a:t>R</a:t>
                      </a:r>
                    </a:p>
                  </a:txBody>
                  <a:tcPr marL="0" marR="0" marT="0" marB="0">
                    <a:lnB w="12700" cap="flat" cmpd="sng" algn="ctr">
                      <a:solidFill>
                        <a:schemeClr val="tx1"/>
                      </a:solidFill>
                      <a:prstDash val="sysDash"/>
                      <a:round/>
                      <a:headEnd type="none" w="med" len="med"/>
                      <a:tailEnd type="none" w="med" len="med"/>
                    </a:lnB>
                  </a:tcPr>
                </a:tc>
                <a:tc>
                  <a:txBody>
                    <a:bodyPr/>
                    <a:lstStyle/>
                    <a:p>
                      <a:pPr algn="r"/>
                      <a:r>
                        <a:rPr lang="en-AU" sz="1050" dirty="0"/>
                        <a:t>105</a:t>
                      </a:r>
                    </a:p>
                  </a:txBody>
                  <a:tcPr marL="0" marR="0" marT="0" marB="0">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882658600"/>
                  </a:ext>
                </a:extLst>
              </a:tr>
              <a:tr h="189284">
                <a:tc>
                  <a:txBody>
                    <a:bodyPr/>
                    <a:lstStyle/>
                    <a:p>
                      <a:r>
                        <a:rPr lang="en-AU" sz="1050" dirty="0"/>
                        <a:t>CBlock</a:t>
                      </a:r>
                    </a:p>
                  </a:txBody>
                  <a:tcPr marL="0" marR="0" marT="0" marB="0">
                    <a:lnT w="12700" cap="flat" cmpd="sng" algn="ctr">
                      <a:solidFill>
                        <a:schemeClr val="tx1"/>
                      </a:solidFill>
                      <a:prstDash val="sysDash"/>
                      <a:round/>
                      <a:headEnd type="none" w="med" len="med"/>
                      <a:tailEnd type="none" w="med" len="med"/>
                    </a:lnT>
                  </a:tcPr>
                </a:tc>
                <a:tc>
                  <a:txBody>
                    <a:bodyPr/>
                    <a:lstStyle/>
                    <a:p>
                      <a:r>
                        <a:rPr lang="en-AU" sz="1050" dirty="0"/>
                        <a:t>CBlock</a:t>
                      </a:r>
                    </a:p>
                  </a:txBody>
                  <a:tcPr marL="0" marR="0" marT="0" marB="0">
                    <a:lnT w="12700" cap="flat" cmpd="sng" algn="ctr">
                      <a:solidFill>
                        <a:schemeClr val="tx1"/>
                      </a:solidFill>
                      <a:prstDash val="sysDash"/>
                      <a:round/>
                      <a:headEnd type="none" w="med" len="med"/>
                      <a:tailEnd type="none" w="med" len="med"/>
                    </a:lnT>
                  </a:tcPr>
                </a:tc>
                <a:tc>
                  <a:txBody>
                    <a:bodyPr/>
                    <a:lstStyle/>
                    <a:p>
                      <a:pPr algn="ctr"/>
                      <a:r>
                        <a:rPr lang="en-AU" sz="1050" dirty="0"/>
                        <a:t>R</a:t>
                      </a:r>
                    </a:p>
                  </a:txBody>
                  <a:tcPr marL="0" marR="0" marT="0" marB="0">
                    <a:lnT w="12700" cap="flat" cmpd="sng" algn="ctr">
                      <a:solidFill>
                        <a:schemeClr val="tx1"/>
                      </a:solidFill>
                      <a:prstDash val="sysDash"/>
                      <a:round/>
                      <a:headEnd type="none" w="med" len="med"/>
                      <a:tailEnd type="none" w="med" len="med"/>
                    </a:lnT>
                  </a:tcPr>
                </a:tc>
                <a:tc>
                  <a:txBody>
                    <a:bodyPr/>
                    <a:lstStyle/>
                    <a:p>
                      <a:pPr algn="r"/>
                      <a:r>
                        <a:rPr lang="en-AU" sz="1050" dirty="0"/>
                        <a:t>2</a:t>
                      </a:r>
                    </a:p>
                  </a:txBody>
                  <a:tcPr marL="0" marR="0" marT="0" marB="0">
                    <a:lnT w="12700" cap="flat" cmpd="sng" algn="ctr">
                      <a:solidFill>
                        <a:schemeClr val="tx1"/>
                      </a:solidFill>
                      <a:prstDash val="sysDash"/>
                      <a:round/>
                      <a:headEnd type="none" w="med" len="med"/>
                      <a:tailEnd type="none" w="med" len="med"/>
                    </a:lnT>
                  </a:tcPr>
                </a:tc>
                <a:extLst>
                  <a:ext uri="{0D108BD9-81ED-4DB2-BD59-A6C34878D82A}">
                    <a16:rowId xmlns:a16="http://schemas.microsoft.com/office/drawing/2014/main" val="1249526118"/>
                  </a:ext>
                </a:extLst>
              </a:tr>
              <a:tr h="189284">
                <a:tc>
                  <a:txBody>
                    <a:bodyPr/>
                    <a:lstStyle/>
                    <a:p>
                      <a:r>
                        <a:rPr lang="en-AU" sz="1050" dirty="0"/>
                        <a:t>Range</a:t>
                      </a:r>
                    </a:p>
                  </a:txBody>
                  <a:tcPr marL="0" marR="0" marT="0" marB="0"/>
                </a:tc>
                <a:tc>
                  <a:txBody>
                    <a:bodyPr/>
                    <a:lstStyle/>
                    <a:p>
                      <a:r>
                        <a:rPr lang="en-AU" sz="1050" dirty="0"/>
                        <a:t>Range</a:t>
                      </a:r>
                    </a:p>
                  </a:txBody>
                  <a:tcPr marL="0" marR="0" marT="0" marB="0"/>
                </a:tc>
                <a:tc>
                  <a:txBody>
                    <a:bodyPr/>
                    <a:lstStyle/>
                    <a:p>
                      <a:pPr algn="ctr"/>
                      <a:r>
                        <a:rPr lang="en-AU" sz="1050" dirty="0"/>
                        <a:t>R</a:t>
                      </a:r>
                    </a:p>
                  </a:txBody>
                  <a:tcPr marL="0" marR="0" marT="0" marB="0"/>
                </a:tc>
                <a:tc>
                  <a:txBody>
                    <a:bodyPr/>
                    <a:lstStyle/>
                    <a:p>
                      <a:pPr algn="r"/>
                      <a:r>
                        <a:rPr lang="en-AU" sz="1050" dirty="0"/>
                        <a:t>24</a:t>
                      </a:r>
                    </a:p>
                  </a:txBody>
                  <a:tcPr marL="0" marR="0" marT="0" marB="0"/>
                </a:tc>
                <a:extLst>
                  <a:ext uri="{0D108BD9-81ED-4DB2-BD59-A6C34878D82A}">
                    <a16:rowId xmlns:a16="http://schemas.microsoft.com/office/drawing/2014/main" val="404459979"/>
                  </a:ext>
                </a:extLst>
              </a:tr>
              <a:tr h="189284">
                <a:tc>
                  <a:txBody>
                    <a:bodyPr/>
                    <a:lstStyle/>
                    <a:p>
                      <a:r>
                        <a:rPr lang="en-AU" sz="1050" dirty="0"/>
                        <a:t>Row</a:t>
                      </a:r>
                    </a:p>
                  </a:txBody>
                  <a:tcPr marL="0" marR="0" marT="0" marB="0"/>
                </a:tc>
                <a:tc>
                  <a:txBody>
                    <a:bodyPr/>
                    <a:lstStyle/>
                    <a:p>
                      <a:r>
                        <a:rPr lang="en-AU" sz="1050" dirty="0"/>
                        <a:t>Row</a:t>
                      </a:r>
                    </a:p>
                  </a:txBody>
                  <a:tcPr marL="0" marR="0" marT="0" marB="0"/>
                </a:tc>
                <a:tc>
                  <a:txBody>
                    <a:bodyPr/>
                    <a:lstStyle/>
                    <a:p>
                      <a:pPr algn="ctr"/>
                      <a:r>
                        <a:rPr lang="en-AU" sz="1050" dirty="0"/>
                        <a:t>R</a:t>
                      </a:r>
                    </a:p>
                  </a:txBody>
                  <a:tcPr marL="0" marR="0" marT="0" marB="0"/>
                </a:tc>
                <a:tc>
                  <a:txBody>
                    <a:bodyPr/>
                    <a:lstStyle/>
                    <a:p>
                      <a:pPr algn="r"/>
                      <a:r>
                        <a:rPr lang="en-AU" sz="1050" dirty="0"/>
                        <a:t>6</a:t>
                      </a:r>
                    </a:p>
                  </a:txBody>
                  <a:tcPr marL="0" marR="0" marT="0" marB="0"/>
                </a:tc>
                <a:extLst>
                  <a:ext uri="{0D108BD9-81ED-4DB2-BD59-A6C34878D82A}">
                    <a16:rowId xmlns:a16="http://schemas.microsoft.com/office/drawing/2014/main" val="119582784"/>
                  </a:ext>
                </a:extLst>
              </a:tr>
              <a:tr h="236113">
                <a:tc>
                  <a:txBody>
                    <a:bodyPr/>
                    <a:lstStyle/>
                    <a:p>
                      <a:r>
                        <a:rPr lang="en-AU" sz="1050" dirty="0" err="1"/>
                        <a:t>Range:Row</a:t>
                      </a:r>
                      <a:r>
                        <a:rPr lang="en-AU" sz="1050" dirty="0"/>
                        <a:t> (</a:t>
                      </a:r>
                      <a:r>
                        <a:rPr lang="en-AU" sz="1050" dirty="0" err="1"/>
                        <a:t>FPlot</a:t>
                      </a:r>
                      <a:r>
                        <a:rPr lang="en-AU" sz="1050" dirty="0"/>
                        <a:t>)</a:t>
                      </a:r>
                    </a:p>
                  </a:txBody>
                  <a:tcPr marL="0" marR="0" marT="0" marB="0">
                    <a:lnB w="12700" cap="flat" cmpd="sng" algn="ctr">
                      <a:solidFill>
                        <a:schemeClr val="tx1"/>
                      </a:solidFill>
                      <a:prstDash val="sysDash"/>
                      <a:round/>
                      <a:headEnd type="none" w="med" len="med"/>
                      <a:tailEnd type="none" w="med" len="med"/>
                    </a:lnB>
                  </a:tcPr>
                </a:tc>
                <a:tc>
                  <a:txBody>
                    <a:bodyPr/>
                    <a:lstStyle/>
                    <a:p>
                      <a:r>
                        <a:rPr lang="en-AU" sz="1050" dirty="0" err="1"/>
                        <a:t>Range:Row</a:t>
                      </a:r>
                      <a:endParaRPr lang="en-AU" sz="1050" dirty="0"/>
                    </a:p>
                  </a:txBody>
                  <a:tcPr marL="0" marR="0" marT="0" marB="0">
                    <a:lnB w="12700" cap="flat" cmpd="sng" algn="ctr">
                      <a:solidFill>
                        <a:schemeClr val="tx1"/>
                      </a:solidFill>
                      <a:prstDash val="sysDash"/>
                      <a:round/>
                      <a:headEnd type="none" w="med" len="med"/>
                      <a:tailEnd type="none" w="med" len="med"/>
                    </a:lnB>
                  </a:tcPr>
                </a:tc>
                <a:tc>
                  <a:txBody>
                    <a:bodyPr/>
                    <a:lstStyle/>
                    <a:p>
                      <a:pPr algn="ctr"/>
                      <a:r>
                        <a:rPr lang="en-AU" sz="1050" dirty="0"/>
                        <a:t>R</a:t>
                      </a:r>
                    </a:p>
                  </a:txBody>
                  <a:tcPr marL="0" marR="0" marT="0" marB="0">
                    <a:lnB w="12700" cap="flat" cmpd="sng" algn="ctr">
                      <a:solidFill>
                        <a:schemeClr val="tx1"/>
                      </a:solidFill>
                      <a:prstDash val="sysDash"/>
                      <a:round/>
                      <a:headEnd type="none" w="med" len="med"/>
                      <a:tailEnd type="none" w="med" len="med"/>
                    </a:lnB>
                  </a:tcPr>
                </a:tc>
                <a:tc>
                  <a:txBody>
                    <a:bodyPr/>
                    <a:lstStyle/>
                    <a:p>
                      <a:pPr algn="r"/>
                      <a:r>
                        <a:rPr lang="en-AU" sz="1050" dirty="0"/>
                        <a:t>144</a:t>
                      </a:r>
                    </a:p>
                  </a:txBody>
                  <a:tcPr marL="0" marR="0" marT="0" marB="0">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972542357"/>
                  </a:ext>
                </a:extLst>
              </a:tr>
              <a:tr h="189284">
                <a:tc>
                  <a:txBody>
                    <a:bodyPr/>
                    <a:lstStyle/>
                    <a:p>
                      <a:r>
                        <a:rPr lang="en-AU" sz="1050" dirty="0"/>
                        <a:t>Machine</a:t>
                      </a:r>
                    </a:p>
                  </a:txBody>
                  <a:tcPr marL="0" marR="0" marT="0" marB="0">
                    <a:lnT w="12700" cap="flat" cmpd="sng" algn="ctr">
                      <a:solidFill>
                        <a:schemeClr val="tx1"/>
                      </a:solidFill>
                      <a:prstDash val="sysDash"/>
                      <a:round/>
                      <a:headEnd type="none" w="med" len="med"/>
                      <a:tailEnd type="none" w="med" len="med"/>
                    </a:lnT>
                  </a:tcPr>
                </a:tc>
                <a:tc>
                  <a:txBody>
                    <a:bodyPr/>
                    <a:lstStyle/>
                    <a:p>
                      <a:r>
                        <a:rPr lang="en-AU" sz="1050" dirty="0"/>
                        <a:t>Machine</a:t>
                      </a:r>
                    </a:p>
                  </a:txBody>
                  <a:tcPr marL="0" marR="0" marT="0" marB="0">
                    <a:lnT w="12700" cap="flat" cmpd="sng" algn="ctr">
                      <a:solidFill>
                        <a:schemeClr val="tx1"/>
                      </a:solidFill>
                      <a:prstDash val="sysDash"/>
                      <a:round/>
                      <a:headEnd type="none" w="med" len="med"/>
                      <a:tailEnd type="none" w="med" len="med"/>
                    </a:lnT>
                  </a:tcPr>
                </a:tc>
                <a:tc>
                  <a:txBody>
                    <a:bodyPr/>
                    <a:lstStyle/>
                    <a:p>
                      <a:pPr algn="ctr"/>
                      <a:r>
                        <a:rPr lang="en-AU" sz="1050" dirty="0"/>
                        <a:t>R</a:t>
                      </a:r>
                    </a:p>
                  </a:txBody>
                  <a:tcPr marL="0" marR="0" marT="0" marB="0">
                    <a:lnT w="12700" cap="flat" cmpd="sng" algn="ctr">
                      <a:solidFill>
                        <a:schemeClr val="tx1"/>
                      </a:solidFill>
                      <a:prstDash val="sysDash"/>
                      <a:round/>
                      <a:headEnd type="none" w="med" len="med"/>
                      <a:tailEnd type="none" w="med" len="med"/>
                    </a:lnT>
                  </a:tcPr>
                </a:tc>
                <a:tc>
                  <a:txBody>
                    <a:bodyPr/>
                    <a:lstStyle/>
                    <a:p>
                      <a:pPr algn="r"/>
                      <a:r>
                        <a:rPr lang="en-AU" sz="1050" dirty="0"/>
                        <a:t>2</a:t>
                      </a:r>
                    </a:p>
                  </a:txBody>
                  <a:tcPr marL="0" marR="0" marT="0" marB="0">
                    <a:lnT w="12700" cap="flat" cmpd="sng" algn="ctr">
                      <a:solidFill>
                        <a:schemeClr val="tx1"/>
                      </a:solidFill>
                      <a:prstDash val="sysDash"/>
                      <a:round/>
                      <a:headEnd type="none" w="med" len="med"/>
                      <a:tailEnd type="none" w="med" len="med"/>
                    </a:lnT>
                  </a:tcPr>
                </a:tc>
                <a:extLst>
                  <a:ext uri="{0D108BD9-81ED-4DB2-BD59-A6C34878D82A}">
                    <a16:rowId xmlns:a16="http://schemas.microsoft.com/office/drawing/2014/main" val="1062041404"/>
                  </a:ext>
                </a:extLst>
              </a:tr>
              <a:tr h="189284">
                <a:tc>
                  <a:txBody>
                    <a:bodyPr/>
                    <a:lstStyle/>
                    <a:p>
                      <a:r>
                        <a:rPr lang="en-AU" sz="1050" dirty="0" err="1"/>
                        <a:t>Machine:Tube</a:t>
                      </a:r>
                      <a:endParaRPr lang="en-AU" sz="1050" dirty="0"/>
                    </a:p>
                  </a:txBody>
                  <a:tcPr marL="0" marR="0" marT="0" marB="0"/>
                </a:tc>
                <a:tc>
                  <a:txBody>
                    <a:bodyPr/>
                    <a:lstStyle/>
                    <a:p>
                      <a:r>
                        <a:rPr lang="en-AU" sz="1050" dirty="0" err="1"/>
                        <a:t>Machine:Tube</a:t>
                      </a:r>
                      <a:endParaRPr lang="en-AU" sz="1050" dirty="0"/>
                    </a:p>
                  </a:txBody>
                  <a:tcPr marL="0" marR="0" marT="0" marB="0"/>
                </a:tc>
                <a:tc>
                  <a:txBody>
                    <a:bodyPr/>
                    <a:lstStyle/>
                    <a:p>
                      <a:pPr algn="ctr"/>
                      <a:r>
                        <a:rPr lang="en-AU" sz="1050" dirty="0"/>
                        <a:t>R</a:t>
                      </a:r>
                    </a:p>
                  </a:txBody>
                  <a:tcPr marL="0" marR="0" marT="0" marB="0"/>
                </a:tc>
                <a:tc>
                  <a:txBody>
                    <a:bodyPr/>
                    <a:lstStyle/>
                    <a:p>
                      <a:pPr algn="r"/>
                      <a:r>
                        <a:rPr lang="en-AU" sz="1050" dirty="0"/>
                        <a:t>4</a:t>
                      </a:r>
                    </a:p>
                  </a:txBody>
                  <a:tcPr marL="0" marR="0" marT="0" marB="0"/>
                </a:tc>
                <a:extLst>
                  <a:ext uri="{0D108BD9-81ED-4DB2-BD59-A6C34878D82A}">
                    <a16:rowId xmlns:a16="http://schemas.microsoft.com/office/drawing/2014/main" val="2356760226"/>
                  </a:ext>
                </a:extLst>
              </a:tr>
              <a:tr h="189284">
                <a:tc>
                  <a:txBody>
                    <a:bodyPr/>
                    <a:lstStyle/>
                    <a:p>
                      <a:r>
                        <a:rPr lang="en-AU" sz="1050" dirty="0"/>
                        <a:t>Day</a:t>
                      </a:r>
                    </a:p>
                  </a:txBody>
                  <a:tcPr marL="0" marR="0" marT="0" marB="0"/>
                </a:tc>
                <a:tc>
                  <a:txBody>
                    <a:bodyPr/>
                    <a:lstStyle/>
                    <a:p>
                      <a:r>
                        <a:rPr lang="en-AU" sz="1050" dirty="0"/>
                        <a:t>Day</a:t>
                      </a:r>
                    </a:p>
                  </a:txBody>
                  <a:tcPr marL="0" marR="0" marT="0" marB="0"/>
                </a:tc>
                <a:tc>
                  <a:txBody>
                    <a:bodyPr/>
                    <a:lstStyle/>
                    <a:p>
                      <a:pPr algn="ctr"/>
                      <a:r>
                        <a:rPr lang="en-AU" sz="1050" dirty="0"/>
                        <a:t>R</a:t>
                      </a:r>
                    </a:p>
                  </a:txBody>
                  <a:tcPr marL="0" marR="0" marT="0" marB="0"/>
                </a:tc>
                <a:tc>
                  <a:txBody>
                    <a:bodyPr/>
                    <a:lstStyle/>
                    <a:p>
                      <a:pPr algn="r"/>
                      <a:r>
                        <a:rPr lang="en-AU" sz="1050" dirty="0"/>
                        <a:t>2</a:t>
                      </a:r>
                    </a:p>
                  </a:txBody>
                  <a:tcPr marL="0" marR="0" marT="0" marB="0"/>
                </a:tc>
                <a:extLst>
                  <a:ext uri="{0D108BD9-81ED-4DB2-BD59-A6C34878D82A}">
                    <a16:rowId xmlns:a16="http://schemas.microsoft.com/office/drawing/2014/main" val="373323214"/>
                  </a:ext>
                </a:extLst>
              </a:tr>
              <a:tr h="189284">
                <a:tc>
                  <a:txBody>
                    <a:bodyPr/>
                    <a:lstStyle/>
                    <a:p>
                      <a:r>
                        <a:rPr lang="en-AU" sz="1050" dirty="0" err="1"/>
                        <a:t>Day:Machine</a:t>
                      </a:r>
                      <a:endParaRPr lang="en-AU" sz="1050" dirty="0"/>
                    </a:p>
                  </a:txBody>
                  <a:tcPr marL="0" marR="0" marT="0" marB="0"/>
                </a:tc>
                <a:tc>
                  <a:txBody>
                    <a:bodyPr/>
                    <a:lstStyle/>
                    <a:p>
                      <a:r>
                        <a:rPr lang="en-AU" sz="1050" dirty="0" err="1"/>
                        <a:t>Day:Machine</a:t>
                      </a:r>
                      <a:endParaRPr lang="en-AU" sz="1050" dirty="0"/>
                    </a:p>
                  </a:txBody>
                  <a:tcPr marL="0" marR="0" marT="0" marB="0"/>
                </a:tc>
                <a:tc>
                  <a:txBody>
                    <a:bodyPr/>
                    <a:lstStyle/>
                    <a:p>
                      <a:pPr algn="ctr"/>
                      <a:r>
                        <a:rPr lang="en-AU" sz="1050" dirty="0"/>
                        <a:t>R</a:t>
                      </a:r>
                    </a:p>
                  </a:txBody>
                  <a:tcPr marL="0" marR="0" marT="0" marB="0"/>
                </a:tc>
                <a:tc>
                  <a:txBody>
                    <a:bodyPr/>
                    <a:lstStyle/>
                    <a:p>
                      <a:pPr algn="r"/>
                      <a:r>
                        <a:rPr lang="en-AU" sz="1050" dirty="0"/>
                        <a:t>4</a:t>
                      </a:r>
                    </a:p>
                  </a:txBody>
                  <a:tcPr marL="0" marR="0" marT="0" marB="0"/>
                </a:tc>
                <a:extLst>
                  <a:ext uri="{0D108BD9-81ED-4DB2-BD59-A6C34878D82A}">
                    <a16:rowId xmlns:a16="http://schemas.microsoft.com/office/drawing/2014/main" val="3716584889"/>
                  </a:ext>
                </a:extLst>
              </a:tr>
              <a:tr h="189284">
                <a:tc>
                  <a:txBody>
                    <a:bodyPr/>
                    <a:lstStyle/>
                    <a:p>
                      <a:r>
                        <a:rPr lang="en-AU" sz="1050" dirty="0" err="1"/>
                        <a:t>Day:Machine:Tube</a:t>
                      </a:r>
                      <a:endParaRPr lang="en-AU" sz="1050" dirty="0"/>
                    </a:p>
                  </a:txBody>
                  <a:tcPr marL="0" marR="0" marT="0" marB="0"/>
                </a:tc>
                <a:tc>
                  <a:txBody>
                    <a:bodyPr/>
                    <a:lstStyle/>
                    <a:p>
                      <a:r>
                        <a:rPr lang="en-AU" sz="1050" dirty="0" err="1"/>
                        <a:t>Day:Machine:Tube</a:t>
                      </a:r>
                      <a:endParaRPr lang="en-AU" sz="1050" dirty="0"/>
                    </a:p>
                  </a:txBody>
                  <a:tcPr marL="0" marR="0" marT="0" marB="0"/>
                </a:tc>
                <a:tc>
                  <a:txBody>
                    <a:bodyPr/>
                    <a:lstStyle/>
                    <a:p>
                      <a:pPr algn="ctr"/>
                      <a:r>
                        <a:rPr lang="en-AU" sz="1050" dirty="0"/>
                        <a:t>R</a:t>
                      </a:r>
                    </a:p>
                  </a:txBody>
                  <a:tcPr marL="0" marR="0" marT="0" marB="0"/>
                </a:tc>
                <a:tc>
                  <a:txBody>
                    <a:bodyPr/>
                    <a:lstStyle/>
                    <a:p>
                      <a:pPr algn="r"/>
                      <a:r>
                        <a:rPr lang="en-AU" sz="1050" dirty="0"/>
                        <a:t>8</a:t>
                      </a:r>
                    </a:p>
                  </a:txBody>
                  <a:tcPr marL="0" marR="0" marT="0" marB="0"/>
                </a:tc>
                <a:extLst>
                  <a:ext uri="{0D108BD9-81ED-4DB2-BD59-A6C34878D82A}">
                    <a16:rowId xmlns:a16="http://schemas.microsoft.com/office/drawing/2014/main" val="4123291241"/>
                  </a:ext>
                </a:extLst>
              </a:tr>
              <a:tr h="189284">
                <a:tc>
                  <a:txBody>
                    <a:bodyPr/>
                    <a:lstStyle/>
                    <a:p>
                      <a:r>
                        <a:rPr lang="en-AU" sz="1050" dirty="0" err="1"/>
                        <a:t>Day:RunBlock</a:t>
                      </a:r>
                      <a:endParaRPr lang="en-AU" sz="1050" dirty="0"/>
                    </a:p>
                  </a:txBody>
                  <a:tcPr marL="0" marR="0" marT="0" marB="0"/>
                </a:tc>
                <a:tc>
                  <a:txBody>
                    <a:bodyPr/>
                    <a:lstStyle/>
                    <a:p>
                      <a:r>
                        <a:rPr lang="en-AU" sz="1050" dirty="0" err="1"/>
                        <a:t>Day:RunBlock</a:t>
                      </a:r>
                      <a:endParaRPr lang="en-AU" sz="1050" dirty="0"/>
                    </a:p>
                  </a:txBody>
                  <a:tcPr marL="0" marR="0" marT="0" marB="0"/>
                </a:tc>
                <a:tc>
                  <a:txBody>
                    <a:bodyPr/>
                    <a:lstStyle/>
                    <a:p>
                      <a:pPr algn="ctr"/>
                      <a:r>
                        <a:rPr lang="en-AU" sz="1050" dirty="0"/>
                        <a:t>R</a:t>
                      </a:r>
                    </a:p>
                  </a:txBody>
                  <a:tcPr marL="0" marR="0" marT="0" marB="0"/>
                </a:tc>
                <a:tc>
                  <a:txBody>
                    <a:bodyPr/>
                    <a:lstStyle/>
                    <a:p>
                      <a:pPr algn="r"/>
                      <a:r>
                        <a:rPr lang="en-AU" sz="1050" dirty="0"/>
                        <a:t>6</a:t>
                      </a:r>
                    </a:p>
                  </a:txBody>
                  <a:tcPr marL="0" marR="0" marT="0" marB="0"/>
                </a:tc>
                <a:extLst>
                  <a:ext uri="{0D108BD9-81ED-4DB2-BD59-A6C34878D82A}">
                    <a16:rowId xmlns:a16="http://schemas.microsoft.com/office/drawing/2014/main" val="1681848986"/>
                  </a:ext>
                </a:extLst>
              </a:tr>
              <a:tr h="189284">
                <a:tc>
                  <a:txBody>
                    <a:bodyPr/>
                    <a:lstStyle/>
                    <a:p>
                      <a:r>
                        <a:rPr lang="en-AU" sz="1050" dirty="0" err="1"/>
                        <a:t>Day:RunBlock:Machine</a:t>
                      </a:r>
                      <a:endParaRPr lang="en-AU" sz="1050" dirty="0"/>
                    </a:p>
                  </a:txBody>
                  <a:tcPr marL="0" marR="0" marT="0" marB="0"/>
                </a:tc>
                <a:tc>
                  <a:txBody>
                    <a:bodyPr/>
                    <a:lstStyle/>
                    <a:p>
                      <a:r>
                        <a:rPr lang="en-AU" sz="1050" dirty="0" err="1"/>
                        <a:t>Day:RunBlock:Machine</a:t>
                      </a:r>
                      <a:endParaRPr lang="en-AU" sz="1050" dirty="0"/>
                    </a:p>
                  </a:txBody>
                  <a:tcPr marL="0" marR="0" marT="0" marB="0"/>
                </a:tc>
                <a:tc>
                  <a:txBody>
                    <a:bodyPr/>
                    <a:lstStyle/>
                    <a:p>
                      <a:pPr algn="ctr"/>
                      <a:r>
                        <a:rPr lang="en-AU" sz="1050" dirty="0"/>
                        <a:t>R</a:t>
                      </a:r>
                    </a:p>
                  </a:txBody>
                  <a:tcPr marL="0" marR="0" marT="0" marB="0"/>
                </a:tc>
                <a:tc>
                  <a:txBody>
                    <a:bodyPr/>
                    <a:lstStyle/>
                    <a:p>
                      <a:pPr algn="r"/>
                      <a:r>
                        <a:rPr lang="en-AU" sz="1050" dirty="0"/>
                        <a:t>12</a:t>
                      </a:r>
                    </a:p>
                  </a:txBody>
                  <a:tcPr marL="0" marR="0" marT="0" marB="0"/>
                </a:tc>
                <a:extLst>
                  <a:ext uri="{0D108BD9-81ED-4DB2-BD59-A6C34878D82A}">
                    <a16:rowId xmlns:a16="http://schemas.microsoft.com/office/drawing/2014/main" val="3816779307"/>
                  </a:ext>
                </a:extLst>
              </a:tr>
              <a:tr h="189284">
                <a:tc>
                  <a:txBody>
                    <a:bodyPr/>
                    <a:lstStyle/>
                    <a:p>
                      <a:r>
                        <a:rPr lang="en-AU" sz="1050" dirty="0" err="1"/>
                        <a:t>Day:RunBlock:Machine:Tube</a:t>
                      </a:r>
                      <a:endParaRPr lang="en-AU" sz="1050" dirty="0"/>
                    </a:p>
                  </a:txBody>
                  <a:tcPr marL="0" marR="0" marT="0" marB="0"/>
                </a:tc>
                <a:tc>
                  <a:txBody>
                    <a:bodyPr/>
                    <a:lstStyle/>
                    <a:p>
                      <a:r>
                        <a:rPr lang="en-AU" sz="1050" dirty="0" err="1"/>
                        <a:t>Day:RunBlock:Machine:Tube</a:t>
                      </a:r>
                      <a:endParaRPr lang="en-AU" sz="1050" dirty="0"/>
                    </a:p>
                  </a:txBody>
                  <a:tcPr marL="0" marR="0" marT="0" marB="0"/>
                </a:tc>
                <a:tc>
                  <a:txBody>
                    <a:bodyPr/>
                    <a:lstStyle/>
                    <a:p>
                      <a:pPr algn="ctr"/>
                      <a:r>
                        <a:rPr lang="en-AU" sz="1050" dirty="0"/>
                        <a:t>R</a:t>
                      </a:r>
                    </a:p>
                  </a:txBody>
                  <a:tcPr marL="0" marR="0" marT="0" marB="0"/>
                </a:tc>
                <a:tc>
                  <a:txBody>
                    <a:bodyPr/>
                    <a:lstStyle/>
                    <a:p>
                      <a:pPr algn="r"/>
                      <a:r>
                        <a:rPr lang="en-AU" sz="1050" dirty="0"/>
                        <a:t>24</a:t>
                      </a:r>
                    </a:p>
                  </a:txBody>
                  <a:tcPr marL="0" marR="0" marT="0" marB="0"/>
                </a:tc>
                <a:extLst>
                  <a:ext uri="{0D108BD9-81ED-4DB2-BD59-A6C34878D82A}">
                    <a16:rowId xmlns:a16="http://schemas.microsoft.com/office/drawing/2014/main" val="260886566"/>
                  </a:ext>
                </a:extLst>
              </a:tr>
              <a:tr h="189284">
                <a:tc>
                  <a:txBody>
                    <a:bodyPr/>
                    <a:lstStyle/>
                    <a:p>
                      <a:r>
                        <a:rPr lang="en-AU" sz="1050" dirty="0" err="1"/>
                        <a:t>Day:RunBlock:Run</a:t>
                      </a:r>
                      <a:endParaRPr lang="en-AU" sz="1050" dirty="0"/>
                    </a:p>
                  </a:txBody>
                  <a:tcPr marL="0" marR="0" marT="0" marB="0"/>
                </a:tc>
                <a:tc>
                  <a:txBody>
                    <a:bodyPr/>
                    <a:lstStyle/>
                    <a:p>
                      <a:r>
                        <a:rPr lang="en-AU" sz="1050" dirty="0" err="1"/>
                        <a:t>Day:RunBlock:Run</a:t>
                      </a:r>
                      <a:endParaRPr lang="en-AU" sz="1050" dirty="0"/>
                    </a:p>
                  </a:txBody>
                  <a:tcPr marL="0" marR="0" marT="0" marB="0"/>
                </a:tc>
                <a:tc>
                  <a:txBody>
                    <a:bodyPr/>
                    <a:lstStyle/>
                    <a:p>
                      <a:pPr algn="ctr"/>
                      <a:r>
                        <a:rPr lang="en-AU" sz="1050"/>
                        <a:t>R</a:t>
                      </a:r>
                      <a:endParaRPr lang="en-AU" sz="1050" dirty="0"/>
                    </a:p>
                  </a:txBody>
                  <a:tcPr marL="0" marR="0" marT="0" marB="0"/>
                </a:tc>
                <a:tc>
                  <a:txBody>
                    <a:bodyPr/>
                    <a:lstStyle/>
                    <a:p>
                      <a:pPr algn="r"/>
                      <a:r>
                        <a:rPr lang="en-AU" sz="1050" dirty="0"/>
                        <a:t>45</a:t>
                      </a:r>
                    </a:p>
                  </a:txBody>
                  <a:tcPr marL="0" marR="0" marT="0" marB="0"/>
                </a:tc>
                <a:extLst>
                  <a:ext uri="{0D108BD9-81ED-4DB2-BD59-A6C34878D82A}">
                    <a16:rowId xmlns:a16="http://schemas.microsoft.com/office/drawing/2014/main" val="2157243821"/>
                  </a:ext>
                </a:extLst>
              </a:tr>
              <a:tr h="189284">
                <a:tc>
                  <a:txBody>
                    <a:bodyPr/>
                    <a:lstStyle/>
                    <a:p>
                      <a:r>
                        <a:rPr lang="en-AU" sz="1050" dirty="0" err="1"/>
                        <a:t>Day:RunBlock:Run:Machine</a:t>
                      </a:r>
                      <a:endParaRPr lang="en-AU" sz="1050" dirty="0"/>
                    </a:p>
                  </a:txBody>
                  <a:tcPr marL="0" marR="0" marT="0" marB="0"/>
                </a:tc>
                <a:tc>
                  <a:txBody>
                    <a:bodyPr/>
                    <a:lstStyle/>
                    <a:p>
                      <a:r>
                        <a:rPr lang="en-AU" sz="1050" dirty="0" err="1"/>
                        <a:t>Day:RunBlock:Run:Machine</a:t>
                      </a:r>
                      <a:endParaRPr lang="en-AU" sz="1050" dirty="0"/>
                    </a:p>
                  </a:txBody>
                  <a:tcPr marL="0" marR="0" marT="0" marB="0"/>
                </a:tc>
                <a:tc>
                  <a:txBody>
                    <a:bodyPr/>
                    <a:lstStyle/>
                    <a:p>
                      <a:pPr algn="ctr"/>
                      <a:r>
                        <a:rPr lang="en-AU" sz="1050" dirty="0"/>
                        <a:t>R</a:t>
                      </a:r>
                    </a:p>
                  </a:txBody>
                  <a:tcPr marL="0" marR="0" marT="0" marB="0"/>
                </a:tc>
                <a:tc>
                  <a:txBody>
                    <a:bodyPr/>
                    <a:lstStyle/>
                    <a:p>
                      <a:pPr algn="r"/>
                      <a:r>
                        <a:rPr lang="en-AU" sz="1050" dirty="0"/>
                        <a:t>89</a:t>
                      </a:r>
                    </a:p>
                  </a:txBody>
                  <a:tcPr marL="0" marR="0" marT="0" marB="0"/>
                </a:tc>
                <a:extLst>
                  <a:ext uri="{0D108BD9-81ED-4DB2-BD59-A6C34878D82A}">
                    <a16:rowId xmlns:a16="http://schemas.microsoft.com/office/drawing/2014/main" val="3863015903"/>
                  </a:ext>
                </a:extLst>
              </a:tr>
              <a:tr h="18928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AU" sz="1050" dirty="0" err="1"/>
                        <a:t>Day:RunBlock:Run:Machine:Tube</a:t>
                      </a:r>
                      <a:endParaRPr lang="en-AU" sz="1050" dirty="0"/>
                    </a:p>
                  </a:txBody>
                  <a:tcPr marL="0" marR="0" marT="0" marB="0"/>
                </a:tc>
                <a:tc>
                  <a:txBody>
                    <a:bodyPr/>
                    <a:lstStyle/>
                    <a:p>
                      <a:r>
                        <a:rPr lang="en-AU" sz="1050" dirty="0"/>
                        <a:t>residual</a:t>
                      </a:r>
                    </a:p>
                  </a:txBody>
                  <a:tcPr marL="0" marR="0" marT="0" marB="0"/>
                </a:tc>
                <a:tc>
                  <a:txBody>
                    <a:bodyPr/>
                    <a:lstStyle/>
                    <a:p>
                      <a:pPr algn="ctr"/>
                      <a:r>
                        <a:rPr lang="en-AU" sz="1050" dirty="0"/>
                        <a:t>R</a:t>
                      </a:r>
                    </a:p>
                  </a:txBody>
                  <a:tcPr marL="0" marR="0" marT="0" marB="0"/>
                </a:tc>
                <a:tc>
                  <a:txBody>
                    <a:bodyPr/>
                    <a:lstStyle/>
                    <a:p>
                      <a:pPr algn="r"/>
                      <a:r>
                        <a:rPr lang="en-AU" sz="1050" dirty="0"/>
                        <a:t>177</a:t>
                      </a:r>
                    </a:p>
                  </a:txBody>
                  <a:tcPr marL="0" marR="0" marT="0" marB="0"/>
                </a:tc>
                <a:extLst>
                  <a:ext uri="{0D108BD9-81ED-4DB2-BD59-A6C34878D82A}">
                    <a16:rowId xmlns:a16="http://schemas.microsoft.com/office/drawing/2014/main" val="3208861334"/>
                  </a:ext>
                </a:extLst>
              </a:tr>
            </a:tbl>
          </a:graphicData>
        </a:graphic>
      </p:graphicFrame>
      <p:sp>
        <p:nvSpPr>
          <p:cNvPr id="3" name="Slide Number Placeholder 2">
            <a:extLst>
              <a:ext uri="{FF2B5EF4-FFF2-40B4-BE49-F238E27FC236}">
                <a16:creationId xmlns:a16="http://schemas.microsoft.com/office/drawing/2014/main" id="{98B3428F-19B3-EE0B-F639-D44C946FD867}"/>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23</a:t>
            </a:fld>
            <a:endParaRPr lang="en-AU" spc="-27" dirty="0"/>
          </a:p>
        </p:txBody>
      </p:sp>
    </p:spTree>
    <p:extLst>
      <p:ext uri="{BB962C8B-B14F-4D97-AF65-F5344CB8AC3E}">
        <p14:creationId xmlns:p14="http://schemas.microsoft.com/office/powerpoint/2010/main" val="1336000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7CD6F0-7F2B-58B8-6145-ED7267F32138}"/>
                  </a:ext>
                </a:extLst>
              </p:cNvPr>
              <p:cNvSpPr txBox="1"/>
              <p:nvPr/>
            </p:nvSpPr>
            <p:spPr>
              <a:xfrm>
                <a:off x="1163882" y="1532564"/>
                <a:ext cx="3825385"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1" i="1" smtClean="0">
                          <a:solidFill>
                            <a:srgbClr val="E5117E"/>
                          </a:solidFill>
                          <a:latin typeface="Cambria Math" panose="02040503050406030204" pitchFamily="18" charset="0"/>
                        </a:rPr>
                        <m:t>𝒚</m:t>
                      </m:r>
                      <m:r>
                        <a:rPr lang="en-AU" b="1" i="1" smtClean="0">
                          <a:solidFill>
                            <a:srgbClr val="E5117E"/>
                          </a:solidFill>
                          <a:latin typeface="Cambria Math" panose="02040503050406030204" pitchFamily="18" charset="0"/>
                        </a:rPr>
                        <m:t>=</m:t>
                      </m:r>
                      <m:r>
                        <a:rPr lang="en-AU" b="1" i="1" smtClean="0">
                          <a:solidFill>
                            <a:srgbClr val="E5117E"/>
                          </a:solidFill>
                          <a:latin typeface="Cambria Math" panose="02040503050406030204" pitchFamily="18" charset="0"/>
                        </a:rPr>
                        <m:t>𝑿</m:t>
                      </m:r>
                      <m:r>
                        <a:rPr lang="en-AU" b="1" i="1" smtClean="0">
                          <a:solidFill>
                            <a:srgbClr val="E5117E"/>
                          </a:solidFill>
                          <a:latin typeface="Cambria Math" panose="02040503050406030204" pitchFamily="18" charset="0"/>
                          <a:ea typeface="Cambria Math" panose="02040503050406030204" pitchFamily="18" charset="0"/>
                        </a:rPr>
                        <m:t>𝝉</m:t>
                      </m:r>
                      <m:r>
                        <a:rPr lang="en-AU" b="1" i="1" smtClean="0">
                          <a:solidFill>
                            <a:srgbClr val="E5117E"/>
                          </a:solidFill>
                          <a:latin typeface="Cambria Math" panose="02040503050406030204" pitchFamily="18" charset="0"/>
                          <a:ea typeface="Cambria Math" panose="02040503050406030204" pitchFamily="18" charset="0"/>
                        </a:rPr>
                        <m:t>+ </m:t>
                      </m:r>
                      <m:sSub>
                        <m:sSubPr>
                          <m:ctrlPr>
                            <a:rPr lang="en-AU" b="1" i="1" smtClean="0">
                              <a:solidFill>
                                <a:srgbClr val="E5117E"/>
                              </a:solidFill>
                              <a:latin typeface="Cambria Math" panose="02040503050406030204" pitchFamily="18" charset="0"/>
                              <a:ea typeface="Cambria Math" panose="02040503050406030204" pitchFamily="18" charset="0"/>
                            </a:rPr>
                          </m:ctrlPr>
                        </m:sSubPr>
                        <m:e>
                          <m:r>
                            <a:rPr lang="en-AU" b="1" i="1" smtClean="0">
                              <a:solidFill>
                                <a:srgbClr val="E5117E"/>
                              </a:solidFill>
                              <a:latin typeface="Cambria Math" panose="02040503050406030204" pitchFamily="18" charset="0"/>
                              <a:ea typeface="Cambria Math" panose="02040503050406030204" pitchFamily="18" charset="0"/>
                            </a:rPr>
                            <m:t>𝒁</m:t>
                          </m:r>
                        </m:e>
                        <m:sub>
                          <m:r>
                            <a:rPr lang="en-AU" b="1" i="1" smtClean="0">
                              <a:solidFill>
                                <a:srgbClr val="E5117E"/>
                              </a:solidFill>
                              <a:latin typeface="Cambria Math" panose="02040503050406030204" pitchFamily="18" charset="0"/>
                              <a:ea typeface="Cambria Math" panose="02040503050406030204" pitchFamily="18" charset="0"/>
                            </a:rPr>
                            <m:t>𝒈</m:t>
                          </m:r>
                        </m:sub>
                      </m:sSub>
                      <m:sSub>
                        <m:sSubPr>
                          <m:ctrlPr>
                            <a:rPr lang="en-AU" b="1" i="1">
                              <a:solidFill>
                                <a:srgbClr val="E5117E"/>
                              </a:solidFill>
                              <a:latin typeface="Cambria Math" panose="02040503050406030204" pitchFamily="18" charset="0"/>
                              <a:ea typeface="Cambria Math" panose="02040503050406030204" pitchFamily="18" charset="0"/>
                            </a:rPr>
                          </m:ctrlPr>
                        </m:sSubPr>
                        <m:e>
                          <m:r>
                            <a:rPr lang="en-AU" b="1" i="1">
                              <a:solidFill>
                                <a:srgbClr val="E5117E"/>
                              </a:solidFill>
                              <a:latin typeface="Cambria Math" panose="02040503050406030204" pitchFamily="18" charset="0"/>
                              <a:ea typeface="Cambria Math" panose="02040503050406030204" pitchFamily="18" charset="0"/>
                            </a:rPr>
                            <m:t>𝒖</m:t>
                          </m:r>
                        </m:e>
                        <m:sub>
                          <m:r>
                            <a:rPr lang="en-AU" b="1" i="1" smtClean="0">
                              <a:solidFill>
                                <a:srgbClr val="E5117E"/>
                              </a:solidFill>
                              <a:latin typeface="Cambria Math" panose="02040503050406030204" pitchFamily="18" charset="0"/>
                              <a:ea typeface="Cambria Math" panose="02040503050406030204" pitchFamily="18" charset="0"/>
                            </a:rPr>
                            <m:t>𝒈</m:t>
                          </m:r>
                        </m:sub>
                      </m:sSub>
                      <m:r>
                        <a:rPr lang="en-AU" b="1" i="1" smtClean="0">
                          <a:solidFill>
                            <a:srgbClr val="E5117E"/>
                          </a:solidFill>
                          <a:latin typeface="Cambria Math" panose="02040503050406030204" pitchFamily="18" charset="0"/>
                          <a:ea typeface="Cambria Math" panose="02040503050406030204" pitchFamily="18" charset="0"/>
                        </a:rPr>
                        <m:t>+ </m:t>
                      </m:r>
                      <m:sSub>
                        <m:sSubPr>
                          <m:ctrlPr>
                            <a:rPr lang="en-AU" b="1" i="1" smtClean="0">
                              <a:solidFill>
                                <a:srgbClr val="E5117E"/>
                              </a:solidFill>
                              <a:latin typeface="Cambria Math" panose="02040503050406030204" pitchFamily="18" charset="0"/>
                              <a:ea typeface="Cambria Math" panose="02040503050406030204" pitchFamily="18" charset="0"/>
                            </a:rPr>
                          </m:ctrlPr>
                        </m:sSubPr>
                        <m:e>
                          <m:r>
                            <a:rPr lang="en-AU" b="1" i="1" smtClean="0">
                              <a:solidFill>
                                <a:srgbClr val="E5117E"/>
                              </a:solidFill>
                              <a:latin typeface="Cambria Math" panose="02040503050406030204" pitchFamily="18" charset="0"/>
                              <a:ea typeface="Cambria Math" panose="02040503050406030204" pitchFamily="18" charset="0"/>
                            </a:rPr>
                            <m:t>𝒁</m:t>
                          </m:r>
                        </m:e>
                        <m:sub>
                          <m:r>
                            <a:rPr lang="en-AU" b="1" i="1" smtClean="0">
                              <a:solidFill>
                                <a:srgbClr val="E5117E"/>
                              </a:solidFill>
                              <a:latin typeface="Cambria Math" panose="02040503050406030204" pitchFamily="18" charset="0"/>
                              <a:ea typeface="Cambria Math" panose="02040503050406030204" pitchFamily="18" charset="0"/>
                            </a:rPr>
                            <m:t>𝟏</m:t>
                          </m:r>
                        </m:sub>
                      </m:sSub>
                      <m:sSub>
                        <m:sSubPr>
                          <m:ctrlPr>
                            <a:rPr lang="en-AU" b="1" i="1" smtClean="0">
                              <a:solidFill>
                                <a:srgbClr val="E5117E"/>
                              </a:solidFill>
                              <a:latin typeface="Cambria Math" panose="02040503050406030204" pitchFamily="18" charset="0"/>
                              <a:ea typeface="Cambria Math" panose="02040503050406030204" pitchFamily="18" charset="0"/>
                            </a:rPr>
                          </m:ctrlPr>
                        </m:sSubPr>
                        <m:e>
                          <m:r>
                            <a:rPr lang="en-AU" b="1" i="1" smtClean="0">
                              <a:solidFill>
                                <a:srgbClr val="E5117E"/>
                              </a:solidFill>
                              <a:latin typeface="Cambria Math" panose="02040503050406030204" pitchFamily="18" charset="0"/>
                              <a:ea typeface="Cambria Math" panose="02040503050406030204" pitchFamily="18" charset="0"/>
                            </a:rPr>
                            <m:t>𝒖</m:t>
                          </m:r>
                        </m:e>
                        <m:sub>
                          <m:r>
                            <a:rPr lang="en-AU" b="1" i="1" smtClean="0">
                              <a:solidFill>
                                <a:srgbClr val="E5117E"/>
                              </a:solidFill>
                              <a:latin typeface="Cambria Math" panose="02040503050406030204" pitchFamily="18" charset="0"/>
                              <a:ea typeface="Cambria Math" panose="02040503050406030204" pitchFamily="18" charset="0"/>
                            </a:rPr>
                            <m:t>𝟏</m:t>
                          </m:r>
                        </m:sub>
                      </m:sSub>
                      <m:r>
                        <a:rPr lang="en-AU" b="1" i="1" smtClean="0">
                          <a:solidFill>
                            <a:srgbClr val="E5117E"/>
                          </a:solidFill>
                          <a:latin typeface="Cambria Math" panose="02040503050406030204" pitchFamily="18" charset="0"/>
                          <a:ea typeface="Cambria Math" panose="02040503050406030204" pitchFamily="18" charset="0"/>
                        </a:rPr>
                        <m:t>+</m:t>
                      </m:r>
                      <m:sSub>
                        <m:sSubPr>
                          <m:ctrlPr>
                            <a:rPr lang="en-AU" b="1" i="1" smtClean="0">
                              <a:solidFill>
                                <a:srgbClr val="E5117E"/>
                              </a:solidFill>
                              <a:latin typeface="Cambria Math" panose="02040503050406030204" pitchFamily="18" charset="0"/>
                              <a:ea typeface="Cambria Math" panose="02040503050406030204" pitchFamily="18" charset="0"/>
                            </a:rPr>
                          </m:ctrlPr>
                        </m:sSubPr>
                        <m:e>
                          <m:r>
                            <a:rPr lang="en-AU" b="1" i="1" smtClean="0">
                              <a:solidFill>
                                <a:srgbClr val="E5117E"/>
                              </a:solidFill>
                              <a:latin typeface="Cambria Math" panose="02040503050406030204" pitchFamily="18" charset="0"/>
                              <a:ea typeface="Cambria Math" panose="02040503050406030204" pitchFamily="18" charset="0"/>
                            </a:rPr>
                            <m:t>𝒁</m:t>
                          </m:r>
                        </m:e>
                        <m:sub>
                          <m:r>
                            <a:rPr lang="en-AU" b="1" i="1" smtClean="0">
                              <a:solidFill>
                                <a:srgbClr val="E5117E"/>
                              </a:solidFill>
                              <a:latin typeface="Cambria Math" panose="02040503050406030204" pitchFamily="18" charset="0"/>
                              <a:ea typeface="Cambria Math" panose="02040503050406030204" pitchFamily="18" charset="0"/>
                            </a:rPr>
                            <m:t>𝟐</m:t>
                          </m:r>
                        </m:sub>
                      </m:sSub>
                      <m:sSub>
                        <m:sSubPr>
                          <m:ctrlPr>
                            <a:rPr lang="en-AU" b="1" i="1" smtClean="0">
                              <a:solidFill>
                                <a:srgbClr val="E5117E"/>
                              </a:solidFill>
                              <a:latin typeface="Cambria Math" panose="02040503050406030204" pitchFamily="18" charset="0"/>
                              <a:ea typeface="Cambria Math" panose="02040503050406030204" pitchFamily="18" charset="0"/>
                            </a:rPr>
                          </m:ctrlPr>
                        </m:sSubPr>
                        <m:e>
                          <m:r>
                            <a:rPr lang="en-AU" b="1" i="1" smtClean="0">
                              <a:solidFill>
                                <a:srgbClr val="E5117E"/>
                              </a:solidFill>
                              <a:latin typeface="Cambria Math" panose="02040503050406030204" pitchFamily="18" charset="0"/>
                              <a:ea typeface="Cambria Math" panose="02040503050406030204" pitchFamily="18" charset="0"/>
                            </a:rPr>
                            <m:t>𝒖</m:t>
                          </m:r>
                        </m:e>
                        <m:sub>
                          <m:r>
                            <a:rPr lang="en-AU" b="1" i="1" smtClean="0">
                              <a:solidFill>
                                <a:srgbClr val="E5117E"/>
                              </a:solidFill>
                              <a:latin typeface="Cambria Math" panose="02040503050406030204" pitchFamily="18" charset="0"/>
                              <a:ea typeface="Cambria Math" panose="02040503050406030204" pitchFamily="18" charset="0"/>
                            </a:rPr>
                            <m:t>𝟐</m:t>
                          </m:r>
                        </m:sub>
                      </m:sSub>
                      <m:r>
                        <a:rPr lang="en-AU" b="1" i="1" smtClean="0">
                          <a:solidFill>
                            <a:srgbClr val="E5117E"/>
                          </a:solidFill>
                          <a:latin typeface="Cambria Math" panose="02040503050406030204" pitchFamily="18" charset="0"/>
                          <a:ea typeface="Cambria Math" panose="02040503050406030204" pitchFamily="18" charset="0"/>
                        </a:rPr>
                        <m:t>+</m:t>
                      </m:r>
                      <m:r>
                        <a:rPr lang="en-AU" b="1" i="1" smtClean="0">
                          <a:solidFill>
                            <a:srgbClr val="E5117E"/>
                          </a:solidFill>
                          <a:latin typeface="Cambria Math" panose="02040503050406030204" pitchFamily="18" charset="0"/>
                          <a:ea typeface="Cambria Math" panose="02040503050406030204" pitchFamily="18" charset="0"/>
                        </a:rPr>
                        <m:t>𝒆</m:t>
                      </m:r>
                      <m:r>
                        <a:rPr lang="en-AU" b="1" i="1" smtClean="0">
                          <a:solidFill>
                            <a:srgbClr val="E5117E"/>
                          </a:solidFill>
                          <a:latin typeface="Cambria Math" panose="02040503050406030204" pitchFamily="18" charset="0"/>
                          <a:ea typeface="Cambria Math" panose="02040503050406030204" pitchFamily="18" charset="0"/>
                        </a:rPr>
                        <m:t> </m:t>
                      </m:r>
                    </m:oMath>
                  </m:oMathPara>
                </a14:m>
                <a:endParaRPr lang="en-AU" dirty="0">
                  <a:solidFill>
                    <a:srgbClr val="E5117E"/>
                  </a:solidFill>
                </a:endParaRPr>
              </a:p>
            </p:txBody>
          </p:sp>
        </mc:Choice>
        <mc:Fallback xmlns="">
          <p:sp>
            <p:nvSpPr>
              <p:cNvPr id="3" name="TextBox 2">
                <a:extLst>
                  <a:ext uri="{FF2B5EF4-FFF2-40B4-BE49-F238E27FC236}">
                    <a16:creationId xmlns:a16="http://schemas.microsoft.com/office/drawing/2014/main" id="{E77CD6F0-7F2B-58B8-6145-ED7267F32138}"/>
                  </a:ext>
                </a:extLst>
              </p:cNvPr>
              <p:cNvSpPr txBox="1">
                <a:spLocks noRot="1" noChangeAspect="1" noMove="1" noResize="1" noEditPoints="1" noAdjustHandles="1" noChangeArrowheads="1" noChangeShapeType="1" noTextEdit="1"/>
              </p:cNvSpPr>
              <p:nvPr/>
            </p:nvSpPr>
            <p:spPr>
              <a:xfrm>
                <a:off x="1163882" y="1532564"/>
                <a:ext cx="3825385" cy="395621"/>
              </a:xfrm>
              <a:prstGeom prst="rect">
                <a:avLst/>
              </a:prstGeom>
              <a:blipFill>
                <a:blip r:embed="rId3"/>
                <a:stretch>
                  <a:fillRect r="-662" b="-9375"/>
                </a:stretch>
              </a:blipFill>
            </p:spPr>
            <p:txBody>
              <a:bodyPr/>
              <a:lstStyle/>
              <a:p>
                <a:r>
                  <a:rPr lang="en-AU">
                    <a:noFill/>
                  </a:rPr>
                  <a:t> </a:t>
                </a:r>
              </a:p>
            </p:txBody>
          </p:sp>
        </mc:Fallback>
      </mc:AlternateContent>
      <p:grpSp>
        <p:nvGrpSpPr>
          <p:cNvPr id="8" name="Group 7">
            <a:extLst>
              <a:ext uri="{FF2B5EF4-FFF2-40B4-BE49-F238E27FC236}">
                <a16:creationId xmlns:a16="http://schemas.microsoft.com/office/drawing/2014/main" id="{B1BC5821-6937-352B-60BD-98EDF83E0B8D}"/>
              </a:ext>
            </a:extLst>
          </p:cNvPr>
          <p:cNvGrpSpPr/>
          <p:nvPr/>
        </p:nvGrpSpPr>
        <p:grpSpPr>
          <a:xfrm>
            <a:off x="1628775" y="1928185"/>
            <a:ext cx="1981200" cy="1411320"/>
            <a:chOff x="790575" y="531761"/>
            <a:chExt cx="1981200" cy="1411320"/>
          </a:xfrm>
        </p:grpSpPr>
        <p:sp>
          <p:nvSpPr>
            <p:cNvPr id="4" name="TextBox 3">
              <a:extLst>
                <a:ext uri="{FF2B5EF4-FFF2-40B4-BE49-F238E27FC236}">
                  <a16:creationId xmlns:a16="http://schemas.microsoft.com/office/drawing/2014/main" id="{43E8BF84-6E10-D766-21F6-9D17EFD66DB3}"/>
                </a:ext>
              </a:extLst>
            </p:cNvPr>
            <p:cNvSpPr txBox="1"/>
            <p:nvPr/>
          </p:nvSpPr>
          <p:spPr>
            <a:xfrm>
              <a:off x="790575" y="1019751"/>
              <a:ext cx="1981200" cy="923330"/>
            </a:xfrm>
            <a:prstGeom prst="rect">
              <a:avLst/>
            </a:prstGeom>
            <a:noFill/>
          </p:spPr>
          <p:txBody>
            <a:bodyPr wrap="square" rtlCol="0">
              <a:spAutoFit/>
            </a:bodyPr>
            <a:lstStyle/>
            <a:p>
              <a:pPr algn="ctr"/>
              <a:r>
                <a:rPr lang="en-AU" i="1" dirty="0"/>
                <a:t>Random </a:t>
              </a:r>
              <a:r>
                <a:rPr lang="en-AU" b="1" i="1" dirty="0"/>
                <a:t>genetic</a:t>
              </a:r>
              <a:r>
                <a:rPr lang="en-AU" i="1" dirty="0"/>
                <a:t> effects:</a:t>
              </a:r>
              <a:br>
                <a:rPr lang="en-AU" i="1" dirty="0"/>
              </a:br>
              <a:r>
                <a:rPr lang="en-AU" i="1" dirty="0"/>
                <a:t>(Variety)</a:t>
              </a:r>
            </a:p>
          </p:txBody>
        </p:sp>
        <p:cxnSp>
          <p:nvCxnSpPr>
            <p:cNvPr id="6" name="Straight Arrow Connector 5">
              <a:extLst>
                <a:ext uri="{FF2B5EF4-FFF2-40B4-BE49-F238E27FC236}">
                  <a16:creationId xmlns:a16="http://schemas.microsoft.com/office/drawing/2014/main" id="{896ED873-BE02-02A8-E32B-0CD861BFFE3E}"/>
                </a:ext>
              </a:extLst>
            </p:cNvPr>
            <p:cNvCxnSpPr>
              <a:cxnSpLocks/>
              <a:stCxn id="4" idx="0"/>
            </p:cNvCxnSpPr>
            <p:nvPr/>
          </p:nvCxnSpPr>
          <p:spPr>
            <a:xfrm flipH="1" flipV="1">
              <a:off x="1704975" y="531761"/>
              <a:ext cx="76200" cy="4879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9" name="Group 8">
            <a:extLst>
              <a:ext uri="{FF2B5EF4-FFF2-40B4-BE49-F238E27FC236}">
                <a16:creationId xmlns:a16="http://schemas.microsoft.com/office/drawing/2014/main" id="{91F3DBB8-47AE-AEC3-E559-0B964B522A70}"/>
              </a:ext>
            </a:extLst>
          </p:cNvPr>
          <p:cNvGrpSpPr/>
          <p:nvPr/>
        </p:nvGrpSpPr>
        <p:grpSpPr>
          <a:xfrm>
            <a:off x="866775" y="587375"/>
            <a:ext cx="1981200" cy="945189"/>
            <a:chOff x="714375" y="434975"/>
            <a:chExt cx="1981200" cy="945189"/>
          </a:xfrm>
        </p:grpSpPr>
        <p:sp>
          <p:nvSpPr>
            <p:cNvPr id="10" name="TextBox 9">
              <a:extLst>
                <a:ext uri="{FF2B5EF4-FFF2-40B4-BE49-F238E27FC236}">
                  <a16:creationId xmlns:a16="http://schemas.microsoft.com/office/drawing/2014/main" id="{4C1A45D4-C186-99B7-12BE-5ED59D599B0A}"/>
                </a:ext>
              </a:extLst>
            </p:cNvPr>
            <p:cNvSpPr txBox="1"/>
            <p:nvPr/>
          </p:nvSpPr>
          <p:spPr>
            <a:xfrm>
              <a:off x="714375" y="434975"/>
              <a:ext cx="1981200" cy="584775"/>
            </a:xfrm>
            <a:prstGeom prst="rect">
              <a:avLst/>
            </a:prstGeom>
            <a:noFill/>
          </p:spPr>
          <p:txBody>
            <a:bodyPr wrap="square" rtlCol="0">
              <a:spAutoFit/>
            </a:bodyPr>
            <a:lstStyle/>
            <a:p>
              <a:pPr algn="ctr"/>
              <a:r>
                <a:rPr lang="en-AU" i="1" dirty="0"/>
                <a:t>Fixed effects:</a:t>
              </a:r>
              <a:r>
                <a:rPr lang="en-AU" dirty="0"/>
                <a:t> </a:t>
              </a:r>
              <a:br>
                <a:rPr lang="en-AU" dirty="0"/>
              </a:br>
              <a:r>
                <a:rPr lang="en-AU" sz="1400" dirty="0"/>
                <a:t>Overall Mean</a:t>
              </a:r>
              <a:endParaRPr lang="en-AU" dirty="0"/>
            </a:p>
          </p:txBody>
        </p:sp>
        <p:cxnSp>
          <p:nvCxnSpPr>
            <p:cNvPr id="11" name="Straight Arrow Connector 10">
              <a:extLst>
                <a:ext uri="{FF2B5EF4-FFF2-40B4-BE49-F238E27FC236}">
                  <a16:creationId xmlns:a16="http://schemas.microsoft.com/office/drawing/2014/main" id="{D8AC25C4-535D-A985-7BE5-AFA43779D150}"/>
                </a:ext>
              </a:extLst>
            </p:cNvPr>
            <p:cNvCxnSpPr>
              <a:cxnSpLocks/>
              <a:stCxn id="10" idx="2"/>
            </p:cNvCxnSpPr>
            <p:nvPr/>
          </p:nvCxnSpPr>
          <p:spPr>
            <a:xfrm>
              <a:off x="1704975" y="1019750"/>
              <a:ext cx="0" cy="360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28" name="Group 27">
            <a:extLst>
              <a:ext uri="{FF2B5EF4-FFF2-40B4-BE49-F238E27FC236}">
                <a16:creationId xmlns:a16="http://schemas.microsoft.com/office/drawing/2014/main" id="{F6B5AF55-519B-63D5-C8C6-12DEF5C4D8DB}"/>
              </a:ext>
            </a:extLst>
          </p:cNvPr>
          <p:cNvGrpSpPr/>
          <p:nvPr/>
        </p:nvGrpSpPr>
        <p:grpSpPr>
          <a:xfrm>
            <a:off x="2675375" y="48766"/>
            <a:ext cx="2215827" cy="1532190"/>
            <a:chOff x="2675375" y="48766"/>
            <a:chExt cx="2215827" cy="1532190"/>
          </a:xfrm>
        </p:grpSpPr>
        <p:sp>
          <p:nvSpPr>
            <p:cNvPr id="19" name="TextBox 18">
              <a:extLst>
                <a:ext uri="{FF2B5EF4-FFF2-40B4-BE49-F238E27FC236}">
                  <a16:creationId xmlns:a16="http://schemas.microsoft.com/office/drawing/2014/main" id="{C745F4C0-2304-8071-A4E0-96B585D9CB1D}"/>
                </a:ext>
              </a:extLst>
            </p:cNvPr>
            <p:cNvSpPr txBox="1"/>
            <p:nvPr/>
          </p:nvSpPr>
          <p:spPr>
            <a:xfrm>
              <a:off x="2675375" y="48766"/>
              <a:ext cx="2215827" cy="1077218"/>
            </a:xfrm>
            <a:prstGeom prst="rect">
              <a:avLst/>
            </a:prstGeom>
            <a:noFill/>
          </p:spPr>
          <p:txBody>
            <a:bodyPr wrap="square" rtlCol="0">
              <a:spAutoFit/>
            </a:bodyPr>
            <a:lstStyle/>
            <a:p>
              <a:pPr algn="ctr"/>
              <a:r>
                <a:rPr lang="en-AU" i="1" dirty="0"/>
                <a:t>Random </a:t>
              </a:r>
              <a:r>
                <a:rPr lang="en-AU" b="1" i="1" dirty="0"/>
                <a:t>non-genetic </a:t>
              </a:r>
              <a:br>
                <a:rPr lang="en-AU" b="1" i="1" dirty="0"/>
              </a:br>
              <a:r>
                <a:rPr lang="en-AU" i="1" dirty="0"/>
                <a:t>effects:</a:t>
              </a:r>
            </a:p>
            <a:p>
              <a:pPr algn="ctr"/>
              <a:r>
                <a:rPr lang="en-AU" sz="1400" dirty="0"/>
                <a:t>Peripheral effects from each phase</a:t>
              </a:r>
            </a:p>
          </p:txBody>
        </p:sp>
        <p:sp>
          <p:nvSpPr>
            <p:cNvPr id="23" name="Right Brace 22">
              <a:extLst>
                <a:ext uri="{FF2B5EF4-FFF2-40B4-BE49-F238E27FC236}">
                  <a16:creationId xmlns:a16="http://schemas.microsoft.com/office/drawing/2014/main" id="{5D9C6CD3-190F-DF74-325C-440422750CD4}"/>
                </a:ext>
              </a:extLst>
            </p:cNvPr>
            <p:cNvSpPr/>
            <p:nvPr/>
          </p:nvSpPr>
          <p:spPr>
            <a:xfrm rot="16200000">
              <a:off x="3535429" y="1032549"/>
              <a:ext cx="457199" cy="639616"/>
            </a:xfrm>
            <a:prstGeom prst="rightBrace">
              <a:avLst>
                <a:gd name="adj1" fmla="val 8333"/>
                <a:gd name="adj2" fmla="val 50286"/>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AU"/>
            </a:p>
          </p:txBody>
        </p:sp>
      </p:grpSp>
      <p:grpSp>
        <p:nvGrpSpPr>
          <p:cNvPr id="54" name="Group 53">
            <a:extLst>
              <a:ext uri="{FF2B5EF4-FFF2-40B4-BE49-F238E27FC236}">
                <a16:creationId xmlns:a16="http://schemas.microsoft.com/office/drawing/2014/main" id="{E3D025A8-D581-9D03-C294-67E5BCCD624E}"/>
              </a:ext>
            </a:extLst>
          </p:cNvPr>
          <p:cNvGrpSpPr/>
          <p:nvPr/>
        </p:nvGrpSpPr>
        <p:grpSpPr>
          <a:xfrm>
            <a:off x="3783289" y="1882775"/>
            <a:ext cx="1981200" cy="922547"/>
            <a:chOff x="790575" y="466536"/>
            <a:chExt cx="1981200" cy="922547"/>
          </a:xfrm>
        </p:grpSpPr>
        <p:sp>
          <p:nvSpPr>
            <p:cNvPr id="55" name="TextBox 54">
              <a:extLst>
                <a:ext uri="{FF2B5EF4-FFF2-40B4-BE49-F238E27FC236}">
                  <a16:creationId xmlns:a16="http://schemas.microsoft.com/office/drawing/2014/main" id="{E1FEE577-9F19-2A1D-3C73-D8106D01C7CC}"/>
                </a:ext>
              </a:extLst>
            </p:cNvPr>
            <p:cNvSpPr txBox="1"/>
            <p:nvPr/>
          </p:nvSpPr>
          <p:spPr>
            <a:xfrm>
              <a:off x="790575" y="1019751"/>
              <a:ext cx="1981200" cy="369332"/>
            </a:xfrm>
            <a:prstGeom prst="rect">
              <a:avLst/>
            </a:prstGeom>
            <a:noFill/>
          </p:spPr>
          <p:txBody>
            <a:bodyPr wrap="square" rtlCol="0">
              <a:spAutoFit/>
            </a:bodyPr>
            <a:lstStyle/>
            <a:p>
              <a:pPr algn="ctr"/>
              <a:r>
                <a:rPr lang="en-AU" i="1" dirty="0"/>
                <a:t>Residuals</a:t>
              </a:r>
            </a:p>
          </p:txBody>
        </p:sp>
        <p:cxnSp>
          <p:nvCxnSpPr>
            <p:cNvPr id="56" name="Straight Arrow Connector 55">
              <a:extLst>
                <a:ext uri="{FF2B5EF4-FFF2-40B4-BE49-F238E27FC236}">
                  <a16:creationId xmlns:a16="http://schemas.microsoft.com/office/drawing/2014/main" id="{875D7F7A-16C2-3DE7-6E7D-9897060B946F}"/>
                </a:ext>
              </a:extLst>
            </p:cNvPr>
            <p:cNvCxnSpPr>
              <a:cxnSpLocks/>
              <a:stCxn id="55" idx="0"/>
            </p:cNvCxnSpPr>
            <p:nvPr/>
          </p:nvCxnSpPr>
          <p:spPr>
            <a:xfrm flipV="1">
              <a:off x="1781175" y="466536"/>
              <a:ext cx="0" cy="5532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 name="Picture 1" descr="A blue text on a black background&#10;&#10;Description automatically generated">
            <a:extLst>
              <a:ext uri="{FF2B5EF4-FFF2-40B4-BE49-F238E27FC236}">
                <a16:creationId xmlns:a16="http://schemas.microsoft.com/office/drawing/2014/main" id="{5C5D6A6C-5973-EB3A-92FD-A8B6A63733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5" name="Slide Number Placeholder 4">
            <a:extLst>
              <a:ext uri="{FF2B5EF4-FFF2-40B4-BE49-F238E27FC236}">
                <a16:creationId xmlns:a16="http://schemas.microsoft.com/office/drawing/2014/main" id="{1B6CB14A-48C2-892D-39BF-4477A2EB155A}"/>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24</a:t>
            </a:fld>
            <a:endParaRPr lang="en-AU" spc="-27" dirty="0"/>
          </a:p>
        </p:txBody>
      </p:sp>
    </p:spTree>
    <p:extLst>
      <p:ext uri="{BB962C8B-B14F-4D97-AF65-F5344CB8AC3E}">
        <p14:creationId xmlns:p14="http://schemas.microsoft.com/office/powerpoint/2010/main" val="2225682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0332-B85C-40C5-EE03-24C395A76E21}"/>
              </a:ext>
            </a:extLst>
          </p:cNvPr>
          <p:cNvSpPr>
            <a:spLocks noGrp="1"/>
          </p:cNvSpPr>
          <p:nvPr>
            <p:ph type="title"/>
          </p:nvPr>
        </p:nvSpPr>
        <p:spPr/>
        <p:txBody>
          <a:bodyPr/>
          <a:lstStyle/>
          <a:p>
            <a:r>
              <a:rPr lang="en-AU" dirty="0"/>
              <a:t>Analysis – Results</a:t>
            </a:r>
          </a:p>
        </p:txBody>
      </p:sp>
      <p:pic>
        <p:nvPicPr>
          <p:cNvPr id="7" name="Picture 6">
            <a:extLst>
              <a:ext uri="{FF2B5EF4-FFF2-40B4-BE49-F238E27FC236}">
                <a16:creationId xmlns:a16="http://schemas.microsoft.com/office/drawing/2014/main" id="{33DDEF5B-D5D0-0CEE-BA10-CDAFD5854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512" y="504118"/>
            <a:ext cx="3794125" cy="2710089"/>
          </a:xfrm>
          <a:prstGeom prst="rect">
            <a:avLst/>
          </a:prstGeom>
        </p:spPr>
      </p:pic>
      <p:cxnSp>
        <p:nvCxnSpPr>
          <p:cNvPr id="3" name="Straight Connector 2">
            <a:extLst>
              <a:ext uri="{FF2B5EF4-FFF2-40B4-BE49-F238E27FC236}">
                <a16:creationId xmlns:a16="http://schemas.microsoft.com/office/drawing/2014/main" id="{0BC4ADEB-B84E-4EC3-9A46-5ED83CD541F7}"/>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A0D2D80-19AD-6051-D097-960022254AA9}"/>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25</a:t>
            </a:fld>
            <a:endParaRPr lang="en-AU" spc="-27" dirty="0"/>
          </a:p>
        </p:txBody>
      </p:sp>
    </p:spTree>
    <p:extLst>
      <p:ext uri="{BB962C8B-B14F-4D97-AF65-F5344CB8AC3E}">
        <p14:creationId xmlns:p14="http://schemas.microsoft.com/office/powerpoint/2010/main" val="1478825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C5E4E-1A28-BC2E-A06A-EDCD34D940B8}"/>
              </a:ext>
            </a:extLst>
          </p:cNvPr>
          <p:cNvPicPr>
            <a:picLocks noChangeAspect="1"/>
          </p:cNvPicPr>
          <p:nvPr/>
        </p:nvPicPr>
        <p:blipFill rotWithShape="1">
          <a:blip r:embed="rId3">
            <a:extLst>
              <a:ext uri="{28A0092B-C50C-407E-A947-70E740481C1C}">
                <a14:useLocalDpi xmlns:a14="http://schemas.microsoft.com/office/drawing/2010/main" val="0"/>
              </a:ext>
            </a:extLst>
          </a:blip>
          <a:srcRect r="9899"/>
          <a:stretch/>
        </p:blipFill>
        <p:spPr>
          <a:xfrm>
            <a:off x="-2771" y="284427"/>
            <a:ext cx="2774546" cy="2720975"/>
          </a:xfrm>
          <a:prstGeom prst="rect">
            <a:avLst/>
          </a:prstGeom>
        </p:spPr>
      </p:pic>
      <p:pic>
        <p:nvPicPr>
          <p:cNvPr id="2" name="Picture 1">
            <a:extLst>
              <a:ext uri="{FF2B5EF4-FFF2-40B4-BE49-F238E27FC236}">
                <a16:creationId xmlns:a16="http://schemas.microsoft.com/office/drawing/2014/main" id="{75638A57-42B0-B6F1-D599-E0CE4786E74F}"/>
              </a:ext>
            </a:extLst>
          </p:cNvPr>
          <p:cNvPicPr>
            <a:picLocks noChangeAspect="1"/>
          </p:cNvPicPr>
          <p:nvPr/>
        </p:nvPicPr>
        <p:blipFill rotWithShape="1">
          <a:blip r:embed="rId4">
            <a:extLst>
              <a:ext uri="{28A0092B-C50C-407E-A947-70E740481C1C}">
                <a14:useLocalDpi xmlns:a14="http://schemas.microsoft.com/office/drawing/2010/main" val="0"/>
              </a:ext>
            </a:extLst>
          </a:blip>
          <a:srcRect r="9859"/>
          <a:stretch/>
        </p:blipFill>
        <p:spPr>
          <a:xfrm>
            <a:off x="2997747" y="284427"/>
            <a:ext cx="3048001" cy="2987853"/>
          </a:xfrm>
          <a:prstGeom prst="rect">
            <a:avLst/>
          </a:prstGeom>
        </p:spPr>
      </p:pic>
      <p:sp>
        <p:nvSpPr>
          <p:cNvPr id="4" name="Rectangle 3">
            <a:extLst>
              <a:ext uri="{FF2B5EF4-FFF2-40B4-BE49-F238E27FC236}">
                <a16:creationId xmlns:a16="http://schemas.microsoft.com/office/drawing/2014/main" id="{598D0878-4CB2-111D-9508-73BD560CF773}"/>
              </a:ext>
            </a:extLst>
          </p:cNvPr>
          <p:cNvSpPr/>
          <p:nvPr/>
        </p:nvSpPr>
        <p:spPr>
          <a:xfrm>
            <a:off x="3228975" y="1273175"/>
            <a:ext cx="2743486" cy="2093828"/>
          </a:xfrm>
          <a:prstGeom prst="rect">
            <a:avLst/>
          </a:prstGeom>
          <a:noFill/>
          <a:ln w="28575">
            <a:solidFill>
              <a:srgbClr val="E511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0A7DA891-8728-9929-7158-355346B7E831}"/>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26</a:t>
            </a:fld>
            <a:endParaRPr lang="en-AU" spc="-27" dirty="0"/>
          </a:p>
        </p:txBody>
      </p:sp>
    </p:spTree>
    <p:extLst>
      <p:ext uri="{BB962C8B-B14F-4D97-AF65-F5344CB8AC3E}">
        <p14:creationId xmlns:p14="http://schemas.microsoft.com/office/powerpoint/2010/main" val="14997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8342-BE25-E4F5-299B-8C42BEB9139D}"/>
              </a:ext>
            </a:extLst>
          </p:cNvPr>
          <p:cNvSpPr>
            <a:spLocks noGrp="1"/>
          </p:cNvSpPr>
          <p:nvPr>
            <p:ph type="title"/>
          </p:nvPr>
        </p:nvSpPr>
        <p:spPr/>
        <p:txBody>
          <a:bodyPr/>
          <a:lstStyle/>
          <a:p>
            <a:r>
              <a:rPr lang="en-AU" dirty="0"/>
              <a:t>K-means Clustering</a:t>
            </a:r>
          </a:p>
        </p:txBody>
      </p:sp>
      <p:pic>
        <p:nvPicPr>
          <p:cNvPr id="4" name="Picture 3" descr="A blue text on a black background&#10;&#10;Description automatically generated">
            <a:extLst>
              <a:ext uri="{FF2B5EF4-FFF2-40B4-BE49-F238E27FC236}">
                <a16:creationId xmlns:a16="http://schemas.microsoft.com/office/drawing/2014/main" id="{709A63A6-2559-BC06-D4A5-1D0AD8A33F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grpSp>
        <p:nvGrpSpPr>
          <p:cNvPr id="7" name="Group 6">
            <a:extLst>
              <a:ext uri="{FF2B5EF4-FFF2-40B4-BE49-F238E27FC236}">
                <a16:creationId xmlns:a16="http://schemas.microsoft.com/office/drawing/2014/main" id="{683D4805-BABA-F870-3582-CFE3F3B8C7F2}"/>
              </a:ext>
            </a:extLst>
          </p:cNvPr>
          <p:cNvGrpSpPr/>
          <p:nvPr/>
        </p:nvGrpSpPr>
        <p:grpSpPr>
          <a:xfrm>
            <a:off x="130649" y="462782"/>
            <a:ext cx="2531712" cy="1806243"/>
            <a:chOff x="163863" y="1067132"/>
            <a:chExt cx="2847458" cy="1974850"/>
          </a:xfrm>
        </p:grpSpPr>
        <p:pic>
          <p:nvPicPr>
            <p:cNvPr id="5" name="Picture 4">
              <a:extLst>
                <a:ext uri="{FF2B5EF4-FFF2-40B4-BE49-F238E27FC236}">
                  <a16:creationId xmlns:a16="http://schemas.microsoft.com/office/drawing/2014/main" id="{91DC05CE-22A8-490E-7C0F-E7662B40233F}"/>
                </a:ext>
              </a:extLst>
            </p:cNvPr>
            <p:cNvPicPr>
              <a:picLocks noChangeAspect="1"/>
            </p:cNvPicPr>
            <p:nvPr/>
          </p:nvPicPr>
          <p:blipFill>
            <a:blip r:embed="rId4"/>
            <a:stretch>
              <a:fillRect/>
            </a:stretch>
          </p:blipFill>
          <p:spPr>
            <a:xfrm>
              <a:off x="163863" y="1067132"/>
              <a:ext cx="2847458" cy="1974850"/>
            </a:xfrm>
            <a:prstGeom prst="rect">
              <a:avLst/>
            </a:prstGeom>
          </p:spPr>
        </p:pic>
        <p:sp>
          <p:nvSpPr>
            <p:cNvPr id="6" name="Oval 5">
              <a:extLst>
                <a:ext uri="{FF2B5EF4-FFF2-40B4-BE49-F238E27FC236}">
                  <a16:creationId xmlns:a16="http://schemas.microsoft.com/office/drawing/2014/main" id="{8D2A1423-8447-88A5-02C0-186B939511BB}"/>
                </a:ext>
              </a:extLst>
            </p:cNvPr>
            <p:cNvSpPr/>
            <p:nvPr/>
          </p:nvSpPr>
          <p:spPr>
            <a:xfrm>
              <a:off x="738000" y="2332800"/>
              <a:ext cx="228600" cy="2286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aphicFrame>
        <p:nvGraphicFramePr>
          <p:cNvPr id="9" name="Table 8">
            <a:extLst>
              <a:ext uri="{FF2B5EF4-FFF2-40B4-BE49-F238E27FC236}">
                <a16:creationId xmlns:a16="http://schemas.microsoft.com/office/drawing/2014/main" id="{D58DB835-3A37-80D5-80CB-078A5A7AFD80}"/>
              </a:ext>
            </a:extLst>
          </p:cNvPr>
          <p:cNvGraphicFramePr>
            <a:graphicFrameLocks noGrp="1"/>
          </p:cNvGraphicFramePr>
          <p:nvPr>
            <p:extLst>
              <p:ext uri="{D42A27DB-BD31-4B8C-83A1-F6EECF244321}">
                <p14:modId xmlns:p14="http://schemas.microsoft.com/office/powerpoint/2010/main" val="1540888737"/>
              </p:ext>
            </p:extLst>
          </p:nvPr>
        </p:nvGraphicFramePr>
        <p:xfrm>
          <a:off x="2764433" y="777221"/>
          <a:ext cx="3217511" cy="650868"/>
        </p:xfrm>
        <a:graphic>
          <a:graphicData uri="http://schemas.openxmlformats.org/drawingml/2006/table">
            <a:tbl>
              <a:tblPr firstRow="1" bandRow="1">
                <a:tableStyleId>{5C22544A-7EE6-4342-B048-85BDC9FD1C3A}</a:tableStyleId>
              </a:tblPr>
              <a:tblGrid>
                <a:gridCol w="235942">
                  <a:extLst>
                    <a:ext uri="{9D8B030D-6E8A-4147-A177-3AD203B41FA5}">
                      <a16:colId xmlns:a16="http://schemas.microsoft.com/office/drawing/2014/main" val="2838859994"/>
                    </a:ext>
                  </a:extLst>
                </a:gridCol>
                <a:gridCol w="450354">
                  <a:extLst>
                    <a:ext uri="{9D8B030D-6E8A-4147-A177-3AD203B41FA5}">
                      <a16:colId xmlns:a16="http://schemas.microsoft.com/office/drawing/2014/main" val="99649219"/>
                    </a:ext>
                  </a:extLst>
                </a:gridCol>
                <a:gridCol w="520982">
                  <a:extLst>
                    <a:ext uri="{9D8B030D-6E8A-4147-A177-3AD203B41FA5}">
                      <a16:colId xmlns:a16="http://schemas.microsoft.com/office/drawing/2014/main" val="1729640713"/>
                    </a:ext>
                  </a:extLst>
                </a:gridCol>
                <a:gridCol w="377025">
                  <a:extLst>
                    <a:ext uri="{9D8B030D-6E8A-4147-A177-3AD203B41FA5}">
                      <a16:colId xmlns:a16="http://schemas.microsoft.com/office/drawing/2014/main" val="2562297842"/>
                    </a:ext>
                  </a:extLst>
                </a:gridCol>
                <a:gridCol w="500417">
                  <a:extLst>
                    <a:ext uri="{9D8B030D-6E8A-4147-A177-3AD203B41FA5}">
                      <a16:colId xmlns:a16="http://schemas.microsoft.com/office/drawing/2014/main" val="3079482910"/>
                    </a:ext>
                  </a:extLst>
                </a:gridCol>
                <a:gridCol w="652940">
                  <a:extLst>
                    <a:ext uri="{9D8B030D-6E8A-4147-A177-3AD203B41FA5}">
                      <a16:colId xmlns:a16="http://schemas.microsoft.com/office/drawing/2014/main" val="1964003611"/>
                    </a:ext>
                  </a:extLst>
                </a:gridCol>
                <a:gridCol w="479851">
                  <a:extLst>
                    <a:ext uri="{9D8B030D-6E8A-4147-A177-3AD203B41FA5}">
                      <a16:colId xmlns:a16="http://schemas.microsoft.com/office/drawing/2014/main" val="1879919245"/>
                    </a:ext>
                  </a:extLst>
                </a:gridCol>
              </a:tblGrid>
              <a:tr h="162717">
                <a:tc>
                  <a:txBody>
                    <a:bodyPr/>
                    <a:lstStyle/>
                    <a:p>
                      <a:pPr algn="r" fontAlgn="b"/>
                      <a:r>
                        <a:rPr lang="en-AU" sz="700" u="none" strike="noStrike" dirty="0" err="1">
                          <a:effectLst/>
                        </a:rPr>
                        <a:t>nExpt</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a:effectLst/>
                        </a:rPr>
                        <a:t>Variety</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a:effectLst/>
                        </a:rPr>
                        <a:t>CBlock</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err="1">
                          <a:effectLst/>
                        </a:rPr>
                        <a:t>RBlock</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a:effectLst/>
                        </a:rPr>
                        <a:t>Range</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a:effectLst/>
                        </a:rPr>
                        <a:t>Row</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b="1" u="none" strike="noStrike" dirty="0" err="1">
                          <a:effectLst/>
                        </a:rPr>
                        <a:t>FPlot</a:t>
                      </a:r>
                      <a:endParaRPr lang="en-AU" sz="700" b="1" i="0" u="none" strike="noStrike" dirty="0">
                        <a:solidFill>
                          <a:srgbClr val="000000"/>
                        </a:solidFill>
                        <a:effectLst/>
                        <a:latin typeface="Calibri" panose="020F0502020204030204" pitchFamily="34" charset="0"/>
                      </a:endParaRPr>
                    </a:p>
                  </a:txBody>
                  <a:tcPr marL="1991" marR="1991" marT="1991" marB="0" anchor="b">
                    <a:solidFill>
                      <a:srgbClr val="0B2036"/>
                    </a:solidFill>
                  </a:tcPr>
                </a:tc>
                <a:extLst>
                  <a:ext uri="{0D108BD9-81ED-4DB2-BD59-A6C34878D82A}">
                    <a16:rowId xmlns:a16="http://schemas.microsoft.com/office/drawing/2014/main" val="3360529890"/>
                  </a:ext>
                </a:extLst>
              </a:tr>
              <a:tr h="162717">
                <a:tc>
                  <a:txBody>
                    <a:bodyPr/>
                    <a:lstStyle/>
                    <a:p>
                      <a:pPr algn="r" fontAlgn="b"/>
                      <a:r>
                        <a:rPr lang="en-AU" sz="700" u="none" strike="noStrike" dirty="0">
                          <a:effectLst/>
                        </a:rPr>
                        <a:t>3</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b="1" u="none" strike="noStrike" dirty="0">
                          <a:effectLst/>
                        </a:rPr>
                        <a:t>5359.758</a:t>
                      </a:r>
                      <a:endParaRPr lang="en-AU" sz="700" b="1"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71.970</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2.613</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92.839</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168.441</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0.000</a:t>
                      </a:r>
                      <a:endParaRPr lang="en-AU" sz="700" b="0" i="0" u="none" strike="noStrike">
                        <a:solidFill>
                          <a:srgbClr val="000000"/>
                        </a:solidFill>
                        <a:effectLst/>
                        <a:latin typeface="Calibri" panose="020F0502020204030204" pitchFamily="34" charset="0"/>
                      </a:endParaRPr>
                    </a:p>
                  </a:txBody>
                  <a:tcPr marL="1991" marR="1991" marT="1991" marB="0" anchor="b"/>
                </a:tc>
                <a:extLst>
                  <a:ext uri="{0D108BD9-81ED-4DB2-BD59-A6C34878D82A}">
                    <a16:rowId xmlns:a16="http://schemas.microsoft.com/office/drawing/2014/main" val="4220618792"/>
                  </a:ext>
                </a:extLst>
              </a:tr>
              <a:tr h="162717">
                <a:tc>
                  <a:txBody>
                    <a:bodyPr/>
                    <a:lstStyle/>
                    <a:p>
                      <a:pPr algn="r" fontAlgn="b"/>
                      <a:r>
                        <a:rPr lang="en-AU" sz="700" u="none" strike="noStrike">
                          <a:effectLst/>
                        </a:rPr>
                        <a:t>33</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b="1" u="none" strike="noStrike" dirty="0">
                          <a:effectLst/>
                        </a:rPr>
                        <a:t>1079.771</a:t>
                      </a:r>
                      <a:endParaRPr lang="en-AU" sz="700" b="1"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55.352</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3.966</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71.842</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19.233</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141.494</a:t>
                      </a:r>
                      <a:endParaRPr lang="en-AU" sz="700" b="0" i="0" u="none" strike="noStrike">
                        <a:solidFill>
                          <a:srgbClr val="000000"/>
                        </a:solidFill>
                        <a:effectLst/>
                        <a:latin typeface="Calibri" panose="020F0502020204030204" pitchFamily="34" charset="0"/>
                      </a:endParaRPr>
                    </a:p>
                  </a:txBody>
                  <a:tcPr marL="1991" marR="1991" marT="1991" marB="0" anchor="b"/>
                </a:tc>
                <a:extLst>
                  <a:ext uri="{0D108BD9-81ED-4DB2-BD59-A6C34878D82A}">
                    <a16:rowId xmlns:a16="http://schemas.microsoft.com/office/drawing/2014/main" val="384725669"/>
                  </a:ext>
                </a:extLst>
              </a:tr>
              <a:tr h="162717">
                <a:tc>
                  <a:txBody>
                    <a:bodyPr/>
                    <a:lstStyle/>
                    <a:p>
                      <a:pPr algn="r" fontAlgn="b"/>
                      <a:r>
                        <a:rPr lang="en-AU" sz="700" u="none" strike="noStrike">
                          <a:effectLst/>
                        </a:rPr>
                        <a:t>12</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b="1" u="none" strike="noStrike" dirty="0">
                          <a:effectLst/>
                        </a:rPr>
                        <a:t>2853.993</a:t>
                      </a:r>
                      <a:endParaRPr lang="en-AU" sz="700" b="1"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95.190</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4.119</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78.298</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66.720</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180.623</a:t>
                      </a:r>
                      <a:endParaRPr lang="en-AU" sz="700" b="0" i="0" u="none" strike="noStrike" dirty="0">
                        <a:solidFill>
                          <a:srgbClr val="000000"/>
                        </a:solidFill>
                        <a:effectLst/>
                        <a:latin typeface="Calibri" panose="020F0502020204030204" pitchFamily="34" charset="0"/>
                      </a:endParaRPr>
                    </a:p>
                  </a:txBody>
                  <a:tcPr marL="1991" marR="1991" marT="1991" marB="0" anchor="b"/>
                </a:tc>
                <a:extLst>
                  <a:ext uri="{0D108BD9-81ED-4DB2-BD59-A6C34878D82A}">
                    <a16:rowId xmlns:a16="http://schemas.microsoft.com/office/drawing/2014/main" val="1166770516"/>
                  </a:ext>
                </a:extLst>
              </a:tr>
            </a:tbl>
          </a:graphicData>
        </a:graphic>
      </p:graphicFrame>
      <p:graphicFrame>
        <p:nvGraphicFramePr>
          <p:cNvPr id="11" name="Table 10">
            <a:extLst>
              <a:ext uri="{FF2B5EF4-FFF2-40B4-BE49-F238E27FC236}">
                <a16:creationId xmlns:a16="http://schemas.microsoft.com/office/drawing/2014/main" id="{3A3A77D0-0CB4-ADC3-7F0A-F7CDF6FA0FEF}"/>
              </a:ext>
            </a:extLst>
          </p:cNvPr>
          <p:cNvGraphicFramePr>
            <a:graphicFrameLocks noGrp="1"/>
          </p:cNvGraphicFramePr>
          <p:nvPr>
            <p:extLst>
              <p:ext uri="{D42A27DB-BD31-4B8C-83A1-F6EECF244321}">
                <p14:modId xmlns:p14="http://schemas.microsoft.com/office/powerpoint/2010/main" val="3787052523"/>
              </p:ext>
            </p:extLst>
          </p:nvPr>
        </p:nvGraphicFramePr>
        <p:xfrm>
          <a:off x="2764433" y="1536094"/>
          <a:ext cx="3204705" cy="609600"/>
        </p:xfrm>
        <a:graphic>
          <a:graphicData uri="http://schemas.openxmlformats.org/drawingml/2006/table">
            <a:tbl>
              <a:tblPr firstRow="1" bandRow="1">
                <a:tableStyleId>{5C22544A-7EE6-4342-B048-85BDC9FD1C3A}</a:tableStyleId>
              </a:tblPr>
              <a:tblGrid>
                <a:gridCol w="237773">
                  <a:extLst>
                    <a:ext uri="{9D8B030D-6E8A-4147-A177-3AD203B41FA5}">
                      <a16:colId xmlns:a16="http://schemas.microsoft.com/office/drawing/2014/main" val="1208451814"/>
                    </a:ext>
                  </a:extLst>
                </a:gridCol>
                <a:gridCol w="384637">
                  <a:extLst>
                    <a:ext uri="{9D8B030D-6E8A-4147-A177-3AD203B41FA5}">
                      <a16:colId xmlns:a16="http://schemas.microsoft.com/office/drawing/2014/main" val="4290903756"/>
                    </a:ext>
                  </a:extLst>
                </a:gridCol>
                <a:gridCol w="531496">
                  <a:extLst>
                    <a:ext uri="{9D8B030D-6E8A-4147-A177-3AD203B41FA5}">
                      <a16:colId xmlns:a16="http://schemas.microsoft.com/office/drawing/2014/main" val="3528259146"/>
                    </a:ext>
                  </a:extLst>
                </a:gridCol>
                <a:gridCol w="384637">
                  <a:extLst>
                    <a:ext uri="{9D8B030D-6E8A-4147-A177-3AD203B41FA5}">
                      <a16:colId xmlns:a16="http://schemas.microsoft.com/office/drawing/2014/main" val="918576405"/>
                    </a:ext>
                  </a:extLst>
                </a:gridCol>
                <a:gridCol w="510514">
                  <a:extLst>
                    <a:ext uri="{9D8B030D-6E8A-4147-A177-3AD203B41FA5}">
                      <a16:colId xmlns:a16="http://schemas.microsoft.com/office/drawing/2014/main" val="3441413842"/>
                    </a:ext>
                  </a:extLst>
                </a:gridCol>
                <a:gridCol w="666115">
                  <a:extLst>
                    <a:ext uri="{9D8B030D-6E8A-4147-A177-3AD203B41FA5}">
                      <a16:colId xmlns:a16="http://schemas.microsoft.com/office/drawing/2014/main" val="1845275866"/>
                    </a:ext>
                  </a:extLst>
                </a:gridCol>
                <a:gridCol w="489533">
                  <a:extLst>
                    <a:ext uri="{9D8B030D-6E8A-4147-A177-3AD203B41FA5}">
                      <a16:colId xmlns:a16="http://schemas.microsoft.com/office/drawing/2014/main" val="3193060460"/>
                    </a:ext>
                  </a:extLst>
                </a:gridCol>
              </a:tblGrid>
              <a:tr h="240762">
                <a:tc>
                  <a:txBody>
                    <a:bodyPr/>
                    <a:lstStyle/>
                    <a:p>
                      <a:pPr algn="r" fontAlgn="b"/>
                      <a:r>
                        <a:rPr lang="en-AU" sz="700" u="none" strike="noStrike" dirty="0" err="1">
                          <a:effectLst/>
                        </a:rPr>
                        <a:t>nExpt</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a:effectLst/>
                        </a:rPr>
                        <a:t>Machine</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a:effectLst/>
                        </a:rPr>
                        <a:t>Machine:</a:t>
                      </a:r>
                      <a:br>
                        <a:rPr lang="en-AU" sz="700" u="none" strike="noStrike" dirty="0">
                          <a:effectLst/>
                        </a:rPr>
                      </a:br>
                      <a:r>
                        <a:rPr lang="en-AU" sz="700" u="none" strike="noStrike" dirty="0">
                          <a:effectLst/>
                        </a:rPr>
                        <a:t>Tube</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a:effectLst/>
                        </a:rPr>
                        <a:t>Day</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a:effectLst/>
                        </a:rPr>
                        <a:t>Day:</a:t>
                      </a:r>
                      <a:br>
                        <a:rPr lang="en-AU" sz="700" u="none" strike="noStrike" dirty="0">
                          <a:effectLst/>
                        </a:rPr>
                      </a:br>
                      <a:r>
                        <a:rPr lang="en-AU" sz="700" u="none" strike="noStrike" dirty="0">
                          <a:effectLst/>
                        </a:rPr>
                        <a:t>RunBlock</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a:effectLst/>
                        </a:rPr>
                        <a:t>Day:</a:t>
                      </a:r>
                      <a:br>
                        <a:rPr lang="en-AU" sz="700" u="none" strike="noStrike" dirty="0">
                          <a:effectLst/>
                        </a:rPr>
                      </a:br>
                      <a:r>
                        <a:rPr lang="en-AU" sz="700" u="none" strike="noStrike" dirty="0" err="1">
                          <a:effectLst/>
                        </a:rPr>
                        <a:t>RunBlock:Run</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a:effectLst/>
                        </a:rPr>
                        <a:t>Day:</a:t>
                      </a:r>
                      <a:br>
                        <a:rPr lang="en-AU" sz="700" u="none" strike="noStrike" dirty="0">
                          <a:effectLst/>
                        </a:rPr>
                      </a:br>
                      <a:r>
                        <a:rPr lang="en-AU" sz="700" u="none" strike="noStrike" dirty="0">
                          <a:effectLst/>
                        </a:rPr>
                        <a:t>Machine</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extLst>
                  <a:ext uri="{0D108BD9-81ED-4DB2-BD59-A6C34878D82A}">
                    <a16:rowId xmlns:a16="http://schemas.microsoft.com/office/drawing/2014/main" val="2535065045"/>
                  </a:ext>
                </a:extLst>
              </a:tr>
              <a:tr h="122946">
                <a:tc>
                  <a:txBody>
                    <a:bodyPr/>
                    <a:lstStyle/>
                    <a:p>
                      <a:pPr algn="r" fontAlgn="b"/>
                      <a:r>
                        <a:rPr lang="en-AU" sz="700" u="none" strike="noStrike" dirty="0">
                          <a:effectLst/>
                        </a:rPr>
                        <a:t>3</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0.000</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2.665</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40.406</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14.255</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0.000</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0.000</a:t>
                      </a:r>
                      <a:endParaRPr lang="en-AU" sz="700" b="0" i="0" u="none" strike="noStrike">
                        <a:solidFill>
                          <a:srgbClr val="000000"/>
                        </a:solidFill>
                        <a:effectLst/>
                        <a:latin typeface="Calibri" panose="020F0502020204030204" pitchFamily="34" charset="0"/>
                      </a:endParaRPr>
                    </a:p>
                  </a:txBody>
                  <a:tcPr marL="1991" marR="1991" marT="1991" marB="0" anchor="b"/>
                </a:tc>
                <a:extLst>
                  <a:ext uri="{0D108BD9-81ED-4DB2-BD59-A6C34878D82A}">
                    <a16:rowId xmlns:a16="http://schemas.microsoft.com/office/drawing/2014/main" val="1133015049"/>
                  </a:ext>
                </a:extLst>
              </a:tr>
              <a:tr h="122946">
                <a:tc>
                  <a:txBody>
                    <a:bodyPr/>
                    <a:lstStyle/>
                    <a:p>
                      <a:pPr algn="r" fontAlgn="b"/>
                      <a:r>
                        <a:rPr lang="en-AU" sz="700" u="none" strike="noStrike" dirty="0">
                          <a:effectLst/>
                        </a:rPr>
                        <a:t>33</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14.610</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46.767</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14.630</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14.626</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38.256</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4.213</a:t>
                      </a:r>
                      <a:endParaRPr lang="en-AU" sz="700" b="0" i="0" u="none" strike="noStrike">
                        <a:solidFill>
                          <a:srgbClr val="000000"/>
                        </a:solidFill>
                        <a:effectLst/>
                        <a:latin typeface="Calibri" panose="020F0502020204030204" pitchFamily="34" charset="0"/>
                      </a:endParaRPr>
                    </a:p>
                  </a:txBody>
                  <a:tcPr marL="1991" marR="1991" marT="1991" marB="0" anchor="b"/>
                </a:tc>
                <a:extLst>
                  <a:ext uri="{0D108BD9-81ED-4DB2-BD59-A6C34878D82A}">
                    <a16:rowId xmlns:a16="http://schemas.microsoft.com/office/drawing/2014/main" val="3310158338"/>
                  </a:ext>
                </a:extLst>
              </a:tr>
              <a:tr h="122946">
                <a:tc>
                  <a:txBody>
                    <a:bodyPr/>
                    <a:lstStyle/>
                    <a:p>
                      <a:pPr algn="r" fontAlgn="b"/>
                      <a:r>
                        <a:rPr lang="en-AU" sz="700" u="none" strike="noStrike" dirty="0">
                          <a:effectLst/>
                        </a:rPr>
                        <a:t>12</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50.271</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66.322</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44.311</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44.440</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60.024</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19.136</a:t>
                      </a:r>
                      <a:endParaRPr lang="en-AU" sz="700" b="0" i="0" u="none" strike="noStrike" dirty="0">
                        <a:solidFill>
                          <a:srgbClr val="000000"/>
                        </a:solidFill>
                        <a:effectLst/>
                        <a:latin typeface="Calibri" panose="020F0502020204030204" pitchFamily="34" charset="0"/>
                      </a:endParaRPr>
                    </a:p>
                  </a:txBody>
                  <a:tcPr marL="1991" marR="1991" marT="1991" marB="0" anchor="b"/>
                </a:tc>
                <a:extLst>
                  <a:ext uri="{0D108BD9-81ED-4DB2-BD59-A6C34878D82A}">
                    <a16:rowId xmlns:a16="http://schemas.microsoft.com/office/drawing/2014/main" val="59598654"/>
                  </a:ext>
                </a:extLst>
              </a:tr>
            </a:tbl>
          </a:graphicData>
        </a:graphic>
      </p:graphicFrame>
      <p:graphicFrame>
        <p:nvGraphicFramePr>
          <p:cNvPr id="12" name="Table 11">
            <a:extLst>
              <a:ext uri="{FF2B5EF4-FFF2-40B4-BE49-F238E27FC236}">
                <a16:creationId xmlns:a16="http://schemas.microsoft.com/office/drawing/2014/main" id="{2100871C-739C-785A-B052-F729F33EBC72}"/>
              </a:ext>
            </a:extLst>
          </p:cNvPr>
          <p:cNvGraphicFramePr>
            <a:graphicFrameLocks noGrp="1"/>
          </p:cNvGraphicFramePr>
          <p:nvPr>
            <p:extLst>
              <p:ext uri="{D42A27DB-BD31-4B8C-83A1-F6EECF244321}">
                <p14:modId xmlns:p14="http://schemas.microsoft.com/office/powerpoint/2010/main" val="220516054"/>
              </p:ext>
            </p:extLst>
          </p:nvPr>
        </p:nvGraphicFramePr>
        <p:xfrm>
          <a:off x="2764433" y="2263775"/>
          <a:ext cx="3217509" cy="609600"/>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1353562988"/>
                    </a:ext>
                  </a:extLst>
                </a:gridCol>
                <a:gridCol w="533400">
                  <a:extLst>
                    <a:ext uri="{9D8B030D-6E8A-4147-A177-3AD203B41FA5}">
                      <a16:colId xmlns:a16="http://schemas.microsoft.com/office/drawing/2014/main" val="1000879524"/>
                    </a:ext>
                  </a:extLst>
                </a:gridCol>
                <a:gridCol w="701666">
                  <a:extLst>
                    <a:ext uri="{9D8B030D-6E8A-4147-A177-3AD203B41FA5}">
                      <a16:colId xmlns:a16="http://schemas.microsoft.com/office/drawing/2014/main" val="1921850548"/>
                    </a:ext>
                  </a:extLst>
                </a:gridCol>
                <a:gridCol w="669934">
                  <a:extLst>
                    <a:ext uri="{9D8B030D-6E8A-4147-A177-3AD203B41FA5}">
                      <a16:colId xmlns:a16="http://schemas.microsoft.com/office/drawing/2014/main" val="2035509356"/>
                    </a:ext>
                  </a:extLst>
                </a:gridCol>
                <a:gridCol w="685800">
                  <a:extLst>
                    <a:ext uri="{9D8B030D-6E8A-4147-A177-3AD203B41FA5}">
                      <a16:colId xmlns:a16="http://schemas.microsoft.com/office/drawing/2014/main" val="4061800769"/>
                    </a:ext>
                  </a:extLst>
                </a:gridCol>
                <a:gridCol w="321909">
                  <a:extLst>
                    <a:ext uri="{9D8B030D-6E8A-4147-A177-3AD203B41FA5}">
                      <a16:colId xmlns:a16="http://schemas.microsoft.com/office/drawing/2014/main" val="1502695659"/>
                    </a:ext>
                  </a:extLst>
                </a:gridCol>
              </a:tblGrid>
              <a:tr h="240762">
                <a:tc>
                  <a:txBody>
                    <a:bodyPr/>
                    <a:lstStyle/>
                    <a:p>
                      <a:pPr algn="r" fontAlgn="b"/>
                      <a:r>
                        <a:rPr lang="en-AU" sz="700" u="none" strike="noStrike" dirty="0" err="1">
                          <a:effectLst/>
                        </a:rPr>
                        <a:t>nExpt</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err="1">
                          <a:effectLst/>
                        </a:rPr>
                        <a:t>Day:Machine</a:t>
                      </a:r>
                      <a:r>
                        <a:rPr lang="en-AU" sz="700" u="none" strike="noStrike" dirty="0">
                          <a:effectLst/>
                        </a:rPr>
                        <a:t>:</a:t>
                      </a:r>
                      <a:br>
                        <a:rPr lang="en-AU" sz="700" u="none" strike="noStrike" dirty="0">
                          <a:effectLst/>
                        </a:rPr>
                      </a:br>
                      <a:r>
                        <a:rPr lang="en-AU" sz="700" u="none" strike="noStrike" dirty="0">
                          <a:effectLst/>
                        </a:rPr>
                        <a:t>Tube</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err="1">
                          <a:effectLst/>
                        </a:rPr>
                        <a:t>Day:RunBlock</a:t>
                      </a:r>
                      <a:r>
                        <a:rPr lang="en-AU" sz="700" u="none" strike="noStrike" dirty="0">
                          <a:effectLst/>
                        </a:rPr>
                        <a:t>:</a:t>
                      </a:r>
                      <a:br>
                        <a:rPr lang="en-AU" sz="700" u="none" strike="noStrike" dirty="0">
                          <a:effectLst/>
                        </a:rPr>
                      </a:br>
                      <a:r>
                        <a:rPr lang="en-AU" sz="700" u="none" strike="noStrike" dirty="0">
                          <a:effectLst/>
                        </a:rPr>
                        <a:t>Machine</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err="1">
                          <a:effectLst/>
                        </a:rPr>
                        <a:t>Day:RunBlock</a:t>
                      </a:r>
                      <a:r>
                        <a:rPr lang="en-AU" sz="700" u="none" strike="noStrike" dirty="0">
                          <a:effectLst/>
                        </a:rPr>
                        <a:t>:</a:t>
                      </a:r>
                      <a:br>
                        <a:rPr lang="en-AU" sz="700" u="none" strike="noStrike" dirty="0">
                          <a:effectLst/>
                        </a:rPr>
                      </a:br>
                      <a:r>
                        <a:rPr lang="en-AU" sz="700" u="none" strike="noStrike" dirty="0" err="1">
                          <a:effectLst/>
                        </a:rPr>
                        <a:t>Machine:Tube</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u="none" strike="noStrike" dirty="0" err="1">
                          <a:effectLst/>
                        </a:rPr>
                        <a:t>Day:RunBlock</a:t>
                      </a:r>
                      <a:r>
                        <a:rPr lang="en-AU" sz="700" u="none" strike="noStrike" dirty="0">
                          <a:effectLst/>
                        </a:rPr>
                        <a:t>:</a:t>
                      </a:r>
                      <a:br>
                        <a:rPr lang="en-AU" sz="700" u="none" strike="noStrike" dirty="0">
                          <a:effectLst/>
                        </a:rPr>
                      </a:br>
                      <a:r>
                        <a:rPr lang="en-AU" sz="700" u="none" strike="noStrike" dirty="0" err="1">
                          <a:effectLst/>
                        </a:rPr>
                        <a:t>Run:Machine</a:t>
                      </a:r>
                      <a:endParaRPr lang="en-AU" sz="700" b="0" i="0" u="none" strike="noStrike" dirty="0">
                        <a:solidFill>
                          <a:srgbClr val="000000"/>
                        </a:solidFill>
                        <a:effectLst/>
                        <a:latin typeface="Calibri" panose="020F0502020204030204" pitchFamily="34" charset="0"/>
                      </a:endParaRPr>
                    </a:p>
                  </a:txBody>
                  <a:tcPr marL="1991" marR="1991" marT="1991" marB="0" anchor="b">
                    <a:solidFill>
                      <a:srgbClr val="0B2036"/>
                    </a:solidFill>
                  </a:tcPr>
                </a:tc>
                <a:tc>
                  <a:txBody>
                    <a:bodyPr/>
                    <a:lstStyle/>
                    <a:p>
                      <a:pPr algn="r" fontAlgn="b"/>
                      <a:r>
                        <a:rPr lang="en-AU" sz="700" b="1" u="none" strike="noStrike" dirty="0" err="1">
                          <a:effectLst/>
                        </a:rPr>
                        <a:t>units!R</a:t>
                      </a:r>
                      <a:endParaRPr lang="en-AU" sz="700" b="1" i="0" u="none" strike="noStrike" dirty="0">
                        <a:solidFill>
                          <a:srgbClr val="000000"/>
                        </a:solidFill>
                        <a:effectLst/>
                        <a:latin typeface="Calibri" panose="020F0502020204030204" pitchFamily="34" charset="0"/>
                      </a:endParaRPr>
                    </a:p>
                  </a:txBody>
                  <a:tcPr marL="1991" marR="1991" marT="1991" marB="0" anchor="b">
                    <a:solidFill>
                      <a:srgbClr val="0B2036"/>
                    </a:solidFill>
                  </a:tcPr>
                </a:tc>
                <a:extLst>
                  <a:ext uri="{0D108BD9-81ED-4DB2-BD59-A6C34878D82A}">
                    <a16:rowId xmlns:a16="http://schemas.microsoft.com/office/drawing/2014/main" val="2785994467"/>
                  </a:ext>
                </a:extLst>
              </a:tr>
              <a:tr h="122946">
                <a:tc>
                  <a:txBody>
                    <a:bodyPr/>
                    <a:lstStyle/>
                    <a:p>
                      <a:pPr algn="r" fontAlgn="b"/>
                      <a:r>
                        <a:rPr lang="en-AU" sz="700" u="none" strike="noStrike" dirty="0">
                          <a:effectLst/>
                        </a:rPr>
                        <a:t>3</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77.698</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0.000</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0.000</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169.363</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484.021</a:t>
                      </a:r>
                      <a:endParaRPr lang="en-AU" sz="700" b="0" i="0" u="none" strike="noStrike">
                        <a:solidFill>
                          <a:srgbClr val="000000"/>
                        </a:solidFill>
                        <a:effectLst/>
                        <a:latin typeface="Calibri" panose="020F0502020204030204" pitchFamily="34" charset="0"/>
                      </a:endParaRPr>
                    </a:p>
                  </a:txBody>
                  <a:tcPr marL="1991" marR="1991" marT="1991" marB="0" anchor="b"/>
                </a:tc>
                <a:extLst>
                  <a:ext uri="{0D108BD9-81ED-4DB2-BD59-A6C34878D82A}">
                    <a16:rowId xmlns:a16="http://schemas.microsoft.com/office/drawing/2014/main" val="53010554"/>
                  </a:ext>
                </a:extLst>
              </a:tr>
              <a:tr h="122946">
                <a:tc>
                  <a:txBody>
                    <a:bodyPr/>
                    <a:lstStyle/>
                    <a:p>
                      <a:pPr algn="r" fontAlgn="b"/>
                      <a:r>
                        <a:rPr lang="en-AU" sz="700" u="none" strike="noStrike" dirty="0">
                          <a:effectLst/>
                        </a:rPr>
                        <a:t>33</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5.016</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23.579</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6.751</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52.833</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193.353</a:t>
                      </a:r>
                      <a:endParaRPr lang="en-AU" sz="700" b="0" i="0" u="none" strike="noStrike" dirty="0">
                        <a:solidFill>
                          <a:srgbClr val="000000"/>
                        </a:solidFill>
                        <a:effectLst/>
                        <a:latin typeface="Calibri" panose="020F0502020204030204" pitchFamily="34" charset="0"/>
                      </a:endParaRPr>
                    </a:p>
                  </a:txBody>
                  <a:tcPr marL="1991" marR="1991" marT="1991" marB="0" anchor="b"/>
                </a:tc>
                <a:extLst>
                  <a:ext uri="{0D108BD9-81ED-4DB2-BD59-A6C34878D82A}">
                    <a16:rowId xmlns:a16="http://schemas.microsoft.com/office/drawing/2014/main" val="783613392"/>
                  </a:ext>
                </a:extLst>
              </a:tr>
              <a:tr h="122946">
                <a:tc>
                  <a:txBody>
                    <a:bodyPr/>
                    <a:lstStyle/>
                    <a:p>
                      <a:pPr algn="r" fontAlgn="b"/>
                      <a:r>
                        <a:rPr lang="en-AU" sz="700" u="none" strike="noStrike" dirty="0">
                          <a:effectLst/>
                        </a:rPr>
                        <a:t>12</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5.439</a:t>
                      </a:r>
                      <a:endParaRPr lang="en-AU" sz="700" b="0" i="0" u="none" strike="noStrike" dirty="0">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30.275</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11.781</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a:effectLst/>
                        </a:rPr>
                        <a:t>48.889</a:t>
                      </a:r>
                      <a:endParaRPr lang="en-AU" sz="700" b="0" i="0" u="none" strike="noStrike">
                        <a:solidFill>
                          <a:srgbClr val="000000"/>
                        </a:solidFill>
                        <a:effectLst/>
                        <a:latin typeface="Calibri" panose="020F0502020204030204" pitchFamily="34" charset="0"/>
                      </a:endParaRPr>
                    </a:p>
                  </a:txBody>
                  <a:tcPr marL="1991" marR="1991" marT="1991" marB="0" anchor="b"/>
                </a:tc>
                <a:tc>
                  <a:txBody>
                    <a:bodyPr/>
                    <a:lstStyle/>
                    <a:p>
                      <a:pPr algn="r" fontAlgn="b"/>
                      <a:r>
                        <a:rPr lang="en-AU" sz="700" u="none" strike="noStrike" dirty="0">
                          <a:effectLst/>
                        </a:rPr>
                        <a:t>305.370</a:t>
                      </a:r>
                      <a:endParaRPr lang="en-AU" sz="700" b="0" i="0" u="none" strike="noStrike" dirty="0">
                        <a:solidFill>
                          <a:srgbClr val="000000"/>
                        </a:solidFill>
                        <a:effectLst/>
                        <a:latin typeface="Calibri" panose="020F0502020204030204" pitchFamily="34" charset="0"/>
                      </a:endParaRPr>
                    </a:p>
                  </a:txBody>
                  <a:tcPr marL="1991" marR="1991" marT="1991" marB="0" anchor="b"/>
                </a:tc>
                <a:extLst>
                  <a:ext uri="{0D108BD9-81ED-4DB2-BD59-A6C34878D82A}">
                    <a16:rowId xmlns:a16="http://schemas.microsoft.com/office/drawing/2014/main" val="357281583"/>
                  </a:ext>
                </a:extLst>
              </a:tr>
            </a:tbl>
          </a:graphicData>
        </a:graphic>
      </p:graphicFrame>
      <p:graphicFrame>
        <p:nvGraphicFramePr>
          <p:cNvPr id="3" name="Table 2">
            <a:extLst>
              <a:ext uri="{FF2B5EF4-FFF2-40B4-BE49-F238E27FC236}">
                <a16:creationId xmlns:a16="http://schemas.microsoft.com/office/drawing/2014/main" id="{6F14BE5B-3A74-7581-AA50-6B8D51659C19}"/>
              </a:ext>
            </a:extLst>
          </p:cNvPr>
          <p:cNvGraphicFramePr>
            <a:graphicFrameLocks noGrp="1"/>
          </p:cNvGraphicFramePr>
          <p:nvPr>
            <p:extLst>
              <p:ext uri="{D42A27DB-BD31-4B8C-83A1-F6EECF244321}">
                <p14:modId xmlns:p14="http://schemas.microsoft.com/office/powerpoint/2010/main" val="2762961297"/>
              </p:ext>
            </p:extLst>
          </p:nvPr>
        </p:nvGraphicFramePr>
        <p:xfrm>
          <a:off x="171207" y="2294377"/>
          <a:ext cx="2531710" cy="1051560"/>
        </p:xfrm>
        <a:graphic>
          <a:graphicData uri="http://schemas.openxmlformats.org/drawingml/2006/table">
            <a:tbl>
              <a:tblPr>
                <a:tableStyleId>{5C22544A-7EE6-4342-B048-85BDC9FD1C3A}</a:tableStyleId>
              </a:tblPr>
              <a:tblGrid>
                <a:gridCol w="667278">
                  <a:extLst>
                    <a:ext uri="{9D8B030D-6E8A-4147-A177-3AD203B41FA5}">
                      <a16:colId xmlns:a16="http://schemas.microsoft.com/office/drawing/2014/main" val="3260857326"/>
                    </a:ext>
                  </a:extLst>
                </a:gridCol>
                <a:gridCol w="466108">
                  <a:extLst>
                    <a:ext uri="{9D8B030D-6E8A-4147-A177-3AD203B41FA5}">
                      <a16:colId xmlns:a16="http://schemas.microsoft.com/office/drawing/2014/main" val="2044747451"/>
                    </a:ext>
                  </a:extLst>
                </a:gridCol>
                <a:gridCol w="466108">
                  <a:extLst>
                    <a:ext uri="{9D8B030D-6E8A-4147-A177-3AD203B41FA5}">
                      <a16:colId xmlns:a16="http://schemas.microsoft.com/office/drawing/2014/main" val="742914168"/>
                    </a:ext>
                  </a:extLst>
                </a:gridCol>
                <a:gridCol w="466108">
                  <a:extLst>
                    <a:ext uri="{9D8B030D-6E8A-4147-A177-3AD203B41FA5}">
                      <a16:colId xmlns:a16="http://schemas.microsoft.com/office/drawing/2014/main" val="4221100851"/>
                    </a:ext>
                  </a:extLst>
                </a:gridCol>
                <a:gridCol w="466108">
                  <a:extLst>
                    <a:ext uri="{9D8B030D-6E8A-4147-A177-3AD203B41FA5}">
                      <a16:colId xmlns:a16="http://schemas.microsoft.com/office/drawing/2014/main" val="615728088"/>
                    </a:ext>
                  </a:extLst>
                </a:gridCol>
              </a:tblGrid>
              <a:tr h="190624">
                <a:tc rowSpan="2">
                  <a:txBody>
                    <a:bodyPr/>
                    <a:lstStyle/>
                    <a:p>
                      <a:pPr algn="ctr"/>
                      <a:r>
                        <a:rPr lang="en-AU" sz="900" b="1" dirty="0">
                          <a:solidFill>
                            <a:schemeClr val="bg1"/>
                          </a:solidFill>
                        </a:rPr>
                        <a:t>Set</a:t>
                      </a:r>
                    </a:p>
                  </a:txBody>
                  <a:tcPr>
                    <a:solidFill>
                      <a:srgbClr val="0B2036"/>
                    </a:solidFill>
                  </a:tcPr>
                </a:tc>
                <a:tc gridSpan="3">
                  <a:txBody>
                    <a:bodyPr/>
                    <a:lstStyle/>
                    <a:p>
                      <a:pPr algn="ctr"/>
                      <a:r>
                        <a:rPr lang="en-AU" sz="900" b="1" dirty="0">
                          <a:solidFill>
                            <a:schemeClr val="bg1"/>
                          </a:solidFill>
                        </a:rPr>
                        <a:t>Cluster ID</a:t>
                      </a:r>
                    </a:p>
                  </a:txBody>
                  <a:tcPr>
                    <a:solidFill>
                      <a:srgbClr val="0B2036"/>
                    </a:solidFill>
                  </a:tcPr>
                </a:tc>
                <a:tc hMerge="1">
                  <a:txBody>
                    <a:bodyPr/>
                    <a:lstStyle/>
                    <a:p>
                      <a:endParaRPr lang="en-AU" sz="1100" dirty="0"/>
                    </a:p>
                  </a:txBody>
                  <a:tcPr>
                    <a:solidFill>
                      <a:srgbClr val="0B2036"/>
                    </a:solidFill>
                  </a:tcPr>
                </a:tc>
                <a:tc hMerge="1">
                  <a:txBody>
                    <a:bodyPr/>
                    <a:lstStyle/>
                    <a:p>
                      <a:endParaRPr lang="en-AU" sz="1100" dirty="0"/>
                    </a:p>
                  </a:txBody>
                  <a:tcPr>
                    <a:solidFill>
                      <a:srgbClr val="0B2036"/>
                    </a:solidFill>
                  </a:tcPr>
                </a:tc>
                <a:tc rowSpan="2">
                  <a:txBody>
                    <a:bodyPr/>
                    <a:lstStyle/>
                    <a:p>
                      <a:pPr algn="ctr"/>
                      <a:r>
                        <a:rPr lang="en-AU" sz="900" b="1" dirty="0" err="1">
                          <a:solidFill>
                            <a:schemeClr val="bg1"/>
                          </a:solidFill>
                        </a:rPr>
                        <a:t>nExpt</a:t>
                      </a:r>
                      <a:endParaRPr lang="en-AU" sz="900" b="1" dirty="0">
                        <a:solidFill>
                          <a:schemeClr val="bg1"/>
                        </a:solidFill>
                      </a:endParaRPr>
                    </a:p>
                  </a:txBody>
                  <a:tcPr>
                    <a:solidFill>
                      <a:srgbClr val="0B2036"/>
                    </a:solidFill>
                  </a:tcPr>
                </a:tc>
                <a:extLst>
                  <a:ext uri="{0D108BD9-81ED-4DB2-BD59-A6C34878D82A}">
                    <a16:rowId xmlns:a16="http://schemas.microsoft.com/office/drawing/2014/main" val="2519842867"/>
                  </a:ext>
                </a:extLst>
              </a:tr>
              <a:tr h="190624">
                <a:tc vMerge="1">
                  <a:txBody>
                    <a:bodyPr/>
                    <a:lstStyle/>
                    <a:p>
                      <a:pPr algn="ctr"/>
                      <a:endParaRPr lang="en-AU" sz="900" dirty="0">
                        <a:solidFill>
                          <a:schemeClr val="bg1"/>
                        </a:solidFill>
                      </a:endParaRPr>
                    </a:p>
                  </a:txBody>
                  <a:tcPr>
                    <a:solidFill>
                      <a:srgbClr val="0B2036"/>
                    </a:solidFill>
                  </a:tcPr>
                </a:tc>
                <a:tc>
                  <a:txBody>
                    <a:bodyPr/>
                    <a:lstStyle/>
                    <a:p>
                      <a:pPr algn="ctr"/>
                      <a:r>
                        <a:rPr lang="en-AU" sz="900" b="1" strike="sngStrike" dirty="0">
                          <a:solidFill>
                            <a:schemeClr val="bg1"/>
                          </a:solidFill>
                        </a:rPr>
                        <a:t>1</a:t>
                      </a:r>
                    </a:p>
                  </a:txBody>
                  <a:tcPr>
                    <a:solidFill>
                      <a:srgbClr val="0B2036"/>
                    </a:solidFill>
                  </a:tcPr>
                </a:tc>
                <a:tc>
                  <a:txBody>
                    <a:bodyPr/>
                    <a:lstStyle/>
                    <a:p>
                      <a:pPr algn="ctr"/>
                      <a:r>
                        <a:rPr lang="en-AU" sz="900" b="1" dirty="0">
                          <a:solidFill>
                            <a:schemeClr val="bg1"/>
                          </a:solidFill>
                        </a:rPr>
                        <a:t>1 (2)</a:t>
                      </a:r>
                    </a:p>
                  </a:txBody>
                  <a:tcPr>
                    <a:solidFill>
                      <a:srgbClr val="0B2036"/>
                    </a:solidFill>
                  </a:tcPr>
                </a:tc>
                <a:tc>
                  <a:txBody>
                    <a:bodyPr/>
                    <a:lstStyle/>
                    <a:p>
                      <a:pPr algn="ctr"/>
                      <a:r>
                        <a:rPr lang="en-AU" sz="900" b="1" dirty="0">
                          <a:solidFill>
                            <a:schemeClr val="bg1"/>
                          </a:solidFill>
                        </a:rPr>
                        <a:t>2 (3)</a:t>
                      </a:r>
                    </a:p>
                  </a:txBody>
                  <a:tcPr>
                    <a:solidFill>
                      <a:srgbClr val="0B2036"/>
                    </a:solidFill>
                  </a:tcPr>
                </a:tc>
                <a:tc vMerge="1">
                  <a:txBody>
                    <a:bodyPr/>
                    <a:lstStyle/>
                    <a:p>
                      <a:pPr algn="ctr"/>
                      <a:endParaRPr lang="en-AU" sz="900" b="1" dirty="0">
                        <a:solidFill>
                          <a:schemeClr val="bg1"/>
                        </a:solidFill>
                      </a:endParaRPr>
                    </a:p>
                  </a:txBody>
                  <a:tcPr>
                    <a:solidFill>
                      <a:srgbClr val="0B2036"/>
                    </a:solidFill>
                  </a:tcPr>
                </a:tc>
                <a:extLst>
                  <a:ext uri="{0D108BD9-81ED-4DB2-BD59-A6C34878D82A}">
                    <a16:rowId xmlns:a16="http://schemas.microsoft.com/office/drawing/2014/main" val="1377159456"/>
                  </a:ext>
                </a:extLst>
              </a:tr>
              <a:tr h="190624">
                <a:tc>
                  <a:txBody>
                    <a:bodyPr/>
                    <a:lstStyle/>
                    <a:p>
                      <a:pPr algn="ctr"/>
                      <a:r>
                        <a:rPr lang="en-AU" sz="900" b="1" dirty="0"/>
                        <a:t>D (GRDC)</a:t>
                      </a:r>
                    </a:p>
                  </a:txBody>
                  <a:tcPr/>
                </a:tc>
                <a:tc>
                  <a:txBody>
                    <a:bodyPr/>
                    <a:lstStyle/>
                    <a:p>
                      <a:pPr algn="r"/>
                      <a:r>
                        <a:rPr lang="en-AU" sz="900" dirty="0"/>
                        <a:t>2</a:t>
                      </a:r>
                    </a:p>
                  </a:txBody>
                  <a:tcPr>
                    <a:solidFill>
                      <a:srgbClr val="CCCCCC"/>
                    </a:solidFill>
                  </a:tcPr>
                </a:tc>
                <a:tc>
                  <a:txBody>
                    <a:bodyPr/>
                    <a:lstStyle/>
                    <a:p>
                      <a:pPr algn="r"/>
                      <a:r>
                        <a:rPr lang="en-AU" sz="900" dirty="0"/>
                        <a:t>16</a:t>
                      </a:r>
                    </a:p>
                  </a:txBody>
                  <a:tcPr/>
                </a:tc>
                <a:tc>
                  <a:txBody>
                    <a:bodyPr/>
                    <a:lstStyle/>
                    <a:p>
                      <a:pPr algn="r"/>
                      <a:r>
                        <a:rPr lang="en-AU" sz="900" dirty="0"/>
                        <a:t>9</a:t>
                      </a:r>
                    </a:p>
                  </a:txBody>
                  <a:tcPr/>
                </a:tc>
                <a:tc>
                  <a:txBody>
                    <a:bodyPr/>
                    <a:lstStyle/>
                    <a:p>
                      <a:pPr algn="r"/>
                      <a:r>
                        <a:rPr lang="en-AU" sz="900" dirty="0"/>
                        <a:t>27</a:t>
                      </a:r>
                    </a:p>
                  </a:txBody>
                  <a:tcPr/>
                </a:tc>
                <a:extLst>
                  <a:ext uri="{0D108BD9-81ED-4DB2-BD59-A6C34878D82A}">
                    <a16:rowId xmlns:a16="http://schemas.microsoft.com/office/drawing/2014/main" val="2423288700"/>
                  </a:ext>
                </a:extLst>
              </a:tr>
              <a:tr h="190624">
                <a:tc>
                  <a:txBody>
                    <a:bodyPr/>
                    <a:lstStyle/>
                    <a:p>
                      <a:pPr algn="ctr"/>
                      <a:r>
                        <a:rPr lang="en-AU" sz="900" b="1" dirty="0"/>
                        <a:t>E (Breeder)</a:t>
                      </a:r>
                    </a:p>
                  </a:txBody>
                  <a:tcPr/>
                </a:tc>
                <a:tc>
                  <a:txBody>
                    <a:bodyPr/>
                    <a:lstStyle/>
                    <a:p>
                      <a:pPr algn="r"/>
                      <a:r>
                        <a:rPr lang="en-AU" sz="900" dirty="0"/>
                        <a:t>1</a:t>
                      </a:r>
                    </a:p>
                  </a:txBody>
                  <a:tcPr>
                    <a:solidFill>
                      <a:srgbClr val="CCCCCC"/>
                    </a:solidFill>
                  </a:tcPr>
                </a:tc>
                <a:tc>
                  <a:txBody>
                    <a:bodyPr/>
                    <a:lstStyle/>
                    <a:p>
                      <a:pPr algn="r"/>
                      <a:r>
                        <a:rPr lang="en-AU" sz="900" dirty="0"/>
                        <a:t>17</a:t>
                      </a:r>
                    </a:p>
                  </a:txBody>
                  <a:tcPr/>
                </a:tc>
                <a:tc>
                  <a:txBody>
                    <a:bodyPr/>
                    <a:lstStyle/>
                    <a:p>
                      <a:pPr algn="r"/>
                      <a:r>
                        <a:rPr lang="en-AU" sz="900" dirty="0"/>
                        <a:t>3</a:t>
                      </a:r>
                    </a:p>
                  </a:txBody>
                  <a:tcPr/>
                </a:tc>
                <a:tc>
                  <a:txBody>
                    <a:bodyPr/>
                    <a:lstStyle/>
                    <a:p>
                      <a:pPr algn="r"/>
                      <a:r>
                        <a:rPr lang="en-AU" sz="900" dirty="0"/>
                        <a:t>21</a:t>
                      </a:r>
                    </a:p>
                  </a:txBody>
                  <a:tcPr/>
                </a:tc>
                <a:extLst>
                  <a:ext uri="{0D108BD9-81ED-4DB2-BD59-A6C34878D82A}">
                    <a16:rowId xmlns:a16="http://schemas.microsoft.com/office/drawing/2014/main" val="3980141924"/>
                  </a:ext>
                </a:extLst>
              </a:tr>
            </a:tbl>
          </a:graphicData>
        </a:graphic>
      </p:graphicFrame>
      <p:cxnSp>
        <p:nvCxnSpPr>
          <p:cNvPr id="8" name="Straight Connector 7">
            <a:extLst>
              <a:ext uri="{FF2B5EF4-FFF2-40B4-BE49-F238E27FC236}">
                <a16:creationId xmlns:a16="http://schemas.microsoft.com/office/drawing/2014/main" id="{1BC1990C-9277-6864-A16F-19F107D30DA9}"/>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3F9D6BD0-2230-508F-4EAF-F7DCEF67691E}"/>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27</a:t>
            </a:fld>
            <a:endParaRPr lang="en-AU" spc="-27" dirty="0"/>
          </a:p>
        </p:txBody>
      </p:sp>
    </p:spTree>
    <p:extLst>
      <p:ext uri="{BB962C8B-B14F-4D97-AF65-F5344CB8AC3E}">
        <p14:creationId xmlns:p14="http://schemas.microsoft.com/office/powerpoint/2010/main" val="3868326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D7C9A-7D30-0A6B-0A74-F3816BA8419F}"/>
              </a:ext>
            </a:extLst>
          </p:cNvPr>
          <p:cNvSpPr>
            <a:spLocks noGrp="1"/>
          </p:cNvSpPr>
          <p:nvPr>
            <p:ph type="title"/>
          </p:nvPr>
        </p:nvSpPr>
        <p:spPr/>
        <p:txBody>
          <a:bodyPr/>
          <a:lstStyle/>
          <a:p>
            <a:r>
              <a:rPr lang="en-AU" dirty="0">
                <a:latin typeface="+mj-lt"/>
              </a:rPr>
              <a:t>Simulation Experiment - Aim</a:t>
            </a:r>
          </a:p>
        </p:txBody>
      </p:sp>
      <p:sp>
        <p:nvSpPr>
          <p:cNvPr id="3" name="Text Placeholder 2">
            <a:extLst>
              <a:ext uri="{FF2B5EF4-FFF2-40B4-BE49-F238E27FC236}">
                <a16:creationId xmlns:a16="http://schemas.microsoft.com/office/drawing/2014/main" id="{B57C9047-AB22-F0E0-1D77-434C138902A7}"/>
              </a:ext>
            </a:extLst>
          </p:cNvPr>
          <p:cNvSpPr>
            <a:spLocks noGrp="1"/>
          </p:cNvSpPr>
          <p:nvPr>
            <p:ph type="body" idx="1"/>
          </p:nvPr>
        </p:nvSpPr>
        <p:spPr>
          <a:xfrm>
            <a:off x="429279" y="691629"/>
            <a:ext cx="5294589" cy="2077492"/>
          </a:xfrm>
        </p:spPr>
        <p:txBody>
          <a:bodyPr/>
          <a:lstStyle/>
          <a:p>
            <a:pPr marL="171450" indent="-171450">
              <a:buFont typeface="Arial" panose="020B0604020202020204" pitchFamily="34" charset="0"/>
              <a:buChar char="•"/>
            </a:pPr>
            <a:r>
              <a:rPr lang="en-AU" sz="1100" dirty="0">
                <a:latin typeface="+mn-lt"/>
              </a:rPr>
              <a:t>Good estimates of the sources of variation </a:t>
            </a:r>
          </a:p>
          <a:p>
            <a:pPr marL="171450" indent="-171450">
              <a:buFont typeface="Arial" panose="020B0604020202020204" pitchFamily="34" charset="0"/>
              <a:buChar char="•"/>
            </a:pPr>
            <a:r>
              <a:rPr lang="en-AU" sz="1100" dirty="0">
                <a:latin typeface="+mn-lt"/>
              </a:rPr>
              <a:t>We can investigate the sources of variation from different phenotyping procedures.</a:t>
            </a:r>
          </a:p>
          <a:p>
            <a:endParaRPr lang="en-AU" sz="1100" dirty="0">
              <a:latin typeface="+mn-lt"/>
            </a:endParaRPr>
          </a:p>
          <a:p>
            <a:r>
              <a:rPr lang="en-AU" sz="1200" b="1" dirty="0">
                <a:latin typeface="+mn-lt"/>
              </a:rPr>
              <a:t>Aim:</a:t>
            </a:r>
            <a:r>
              <a:rPr lang="en-AU" sz="1200" dirty="0">
                <a:latin typeface="+mn-lt"/>
              </a:rPr>
              <a:t> To compare the accuracies of these 3 forms of phenotyping:</a:t>
            </a:r>
          </a:p>
          <a:p>
            <a:endParaRPr lang="en-AU" sz="1100" dirty="0">
              <a:latin typeface="+mn-lt"/>
            </a:endParaRPr>
          </a:p>
          <a:p>
            <a:pPr marL="228600" indent="-228600">
              <a:buClr>
                <a:srgbClr val="E5117E"/>
              </a:buClr>
              <a:buFont typeface="+mj-lt"/>
              <a:buAutoNum type="arabicParenR"/>
            </a:pPr>
            <a:r>
              <a:rPr lang="en-AU" sz="1100" b="1" dirty="0">
                <a:solidFill>
                  <a:srgbClr val="E5117E"/>
                </a:solidFill>
                <a:latin typeface="+mn-lt"/>
              </a:rPr>
              <a:t>“Gold Standard” </a:t>
            </a:r>
            <a:r>
              <a:rPr lang="en-AU" sz="1100" dirty="0">
                <a:latin typeface="+mn-lt"/>
              </a:rPr>
              <a:t>– An efficient model-based design in field and laboratory. All field plots will be sampled for the lab. Designs are either fully or partially replicated (</a:t>
            </a:r>
            <a:r>
              <a:rPr lang="en-AU" sz="1100" i="1" dirty="0">
                <a:latin typeface="+mn-lt"/>
              </a:rPr>
              <a:t>p/q</a:t>
            </a:r>
            <a:r>
              <a:rPr lang="en-AU" sz="1100" dirty="0">
                <a:latin typeface="+mn-lt"/>
              </a:rPr>
              <a:t>-rep). </a:t>
            </a:r>
          </a:p>
          <a:p>
            <a:pPr marL="228600" indent="-228600">
              <a:buClr>
                <a:srgbClr val="E5117E"/>
              </a:buClr>
              <a:buFont typeface="+mj-lt"/>
              <a:buAutoNum type="arabicParenR"/>
            </a:pPr>
            <a:endParaRPr lang="en-AU" sz="1100" dirty="0">
              <a:latin typeface="+mn-lt"/>
            </a:endParaRPr>
          </a:p>
          <a:p>
            <a:pPr marL="228600" indent="-228600">
              <a:buClr>
                <a:srgbClr val="E5117E"/>
              </a:buClr>
              <a:buFont typeface="+mj-lt"/>
              <a:buAutoNum type="arabicParenR"/>
            </a:pPr>
            <a:r>
              <a:rPr lang="en-AU" sz="1100" b="1" dirty="0">
                <a:solidFill>
                  <a:srgbClr val="E5117E"/>
                </a:solidFill>
                <a:latin typeface="+mn-lt"/>
              </a:rPr>
              <a:t>Composite</a:t>
            </a:r>
            <a:r>
              <a:rPr lang="en-AU" sz="1100" dirty="0">
                <a:latin typeface="+mn-lt"/>
              </a:rPr>
              <a:t> – Using a basic field design (RCBD or </a:t>
            </a:r>
            <a:r>
              <a:rPr lang="en-AU" sz="1100" i="1" dirty="0">
                <a:latin typeface="+mn-lt"/>
              </a:rPr>
              <a:t>p</a:t>
            </a:r>
            <a:r>
              <a:rPr lang="en-AU" sz="1100" dirty="0">
                <a:latin typeface="+mn-lt"/>
              </a:rPr>
              <a:t>-rep), each variety field plot is composited and processed in systematic order</a:t>
            </a:r>
          </a:p>
          <a:p>
            <a:pPr marL="228600" indent="-228600">
              <a:buClr>
                <a:srgbClr val="E5117E"/>
              </a:buClr>
              <a:buFont typeface="+mj-lt"/>
              <a:buAutoNum type="arabicParenR"/>
            </a:pPr>
            <a:endParaRPr lang="en-AU" sz="1100" dirty="0">
              <a:latin typeface="+mn-lt"/>
            </a:endParaRPr>
          </a:p>
          <a:p>
            <a:pPr marL="228600" indent="-228600">
              <a:buClr>
                <a:srgbClr val="E5117E"/>
              </a:buClr>
              <a:buFont typeface="+mj-lt"/>
              <a:buAutoNum type="arabicParenR"/>
            </a:pPr>
            <a:r>
              <a:rPr lang="en-AU" sz="1100" b="1" dirty="0">
                <a:solidFill>
                  <a:srgbClr val="E5117E"/>
                </a:solidFill>
                <a:latin typeface="+mn-lt"/>
              </a:rPr>
              <a:t>Single Field Plot per Variety </a:t>
            </a:r>
            <a:r>
              <a:rPr lang="en-AU" sz="1100" dirty="0">
                <a:latin typeface="+mn-lt"/>
              </a:rPr>
              <a:t>– processed in systematic order. </a:t>
            </a:r>
          </a:p>
        </p:txBody>
      </p:sp>
      <p:sp>
        <p:nvSpPr>
          <p:cNvPr id="4" name="Slide Number Placeholder 3">
            <a:extLst>
              <a:ext uri="{FF2B5EF4-FFF2-40B4-BE49-F238E27FC236}">
                <a16:creationId xmlns:a16="http://schemas.microsoft.com/office/drawing/2014/main" id="{E2F8C66A-960B-6D57-7457-2B0A19EF323C}"/>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28</a:t>
            </a:fld>
            <a:endParaRPr lang="en-AU" spc="-27" dirty="0"/>
          </a:p>
        </p:txBody>
      </p:sp>
      <p:pic>
        <p:nvPicPr>
          <p:cNvPr id="5" name="Picture 4" descr="A blue text on a black background&#10;&#10;Description automatically generated">
            <a:extLst>
              <a:ext uri="{FF2B5EF4-FFF2-40B4-BE49-F238E27FC236}">
                <a16:creationId xmlns:a16="http://schemas.microsoft.com/office/drawing/2014/main" id="{AFE411F5-3F5D-F2C5-3F09-5BEFD753BC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cxnSp>
        <p:nvCxnSpPr>
          <p:cNvPr id="6" name="Straight Connector 5">
            <a:extLst>
              <a:ext uri="{FF2B5EF4-FFF2-40B4-BE49-F238E27FC236}">
                <a16:creationId xmlns:a16="http://schemas.microsoft.com/office/drawing/2014/main" id="{834B72E1-DE65-EF3E-FC2C-D7FA55FB9888}"/>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310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CF3B-B12D-177B-41C6-16A44EA07B09}"/>
              </a:ext>
            </a:extLst>
          </p:cNvPr>
          <p:cNvSpPr>
            <a:spLocks noGrp="1"/>
          </p:cNvSpPr>
          <p:nvPr>
            <p:ph type="title"/>
          </p:nvPr>
        </p:nvSpPr>
        <p:spPr/>
        <p:txBody>
          <a:bodyPr/>
          <a:lstStyle/>
          <a:p>
            <a:r>
              <a:rPr lang="en-AU" dirty="0"/>
              <a:t>Simulation Study – Gold Standard	</a:t>
            </a:r>
          </a:p>
        </p:txBody>
      </p:sp>
      <p:pic>
        <p:nvPicPr>
          <p:cNvPr id="4" name="Picture 3" descr="A blue text on a black background&#10;&#10;Description automatically generated">
            <a:extLst>
              <a:ext uri="{FF2B5EF4-FFF2-40B4-BE49-F238E27FC236}">
                <a16:creationId xmlns:a16="http://schemas.microsoft.com/office/drawing/2014/main" id="{4C44EF47-2293-0A86-C054-C72C4FC954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cxnSp>
        <p:nvCxnSpPr>
          <p:cNvPr id="6" name="Straight Connector 5">
            <a:extLst>
              <a:ext uri="{FF2B5EF4-FFF2-40B4-BE49-F238E27FC236}">
                <a16:creationId xmlns:a16="http://schemas.microsoft.com/office/drawing/2014/main" id="{9D764751-1051-4F73-FFE8-A0DD75812471}"/>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7F9C51A-D84F-75A4-041B-349C6027F5DF}"/>
              </a:ext>
            </a:extLst>
          </p:cNvPr>
          <p:cNvPicPr>
            <a:picLocks noChangeAspect="1"/>
          </p:cNvPicPr>
          <p:nvPr/>
        </p:nvPicPr>
        <p:blipFill rotWithShape="1">
          <a:blip r:embed="rId4">
            <a:extLst>
              <a:ext uri="{28A0092B-C50C-407E-A947-70E740481C1C}">
                <a14:useLocalDpi xmlns:a14="http://schemas.microsoft.com/office/drawing/2010/main" val="0"/>
              </a:ext>
            </a:extLst>
          </a:blip>
          <a:srcRect r="11501"/>
          <a:stretch/>
        </p:blipFill>
        <p:spPr>
          <a:xfrm>
            <a:off x="155574" y="530311"/>
            <a:ext cx="2816066" cy="2704913"/>
          </a:xfrm>
          <a:prstGeom prst="rect">
            <a:avLst/>
          </a:prstGeom>
        </p:spPr>
      </p:pic>
      <p:sp>
        <p:nvSpPr>
          <p:cNvPr id="3" name="Slide Number Placeholder 2">
            <a:extLst>
              <a:ext uri="{FF2B5EF4-FFF2-40B4-BE49-F238E27FC236}">
                <a16:creationId xmlns:a16="http://schemas.microsoft.com/office/drawing/2014/main" id="{BC130CD2-AB70-0C31-0BAF-2CBF0B4B2A12}"/>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29</a:t>
            </a:fld>
            <a:endParaRPr lang="en-AU" spc="-27" dirty="0"/>
          </a:p>
        </p:txBody>
      </p:sp>
      <p:pic>
        <p:nvPicPr>
          <p:cNvPr id="9" name="Picture 8">
            <a:extLst>
              <a:ext uri="{FF2B5EF4-FFF2-40B4-BE49-F238E27FC236}">
                <a16:creationId xmlns:a16="http://schemas.microsoft.com/office/drawing/2014/main" id="{470EB8A1-D15E-1325-4809-C0A7296F36E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03970" y="584420"/>
            <a:ext cx="2984500" cy="2603500"/>
          </a:xfrm>
          <a:prstGeom prst="rect">
            <a:avLst/>
          </a:prstGeom>
        </p:spPr>
      </p:pic>
    </p:spTree>
    <p:extLst>
      <p:ext uri="{BB962C8B-B14F-4D97-AF65-F5344CB8AC3E}">
        <p14:creationId xmlns:p14="http://schemas.microsoft.com/office/powerpoint/2010/main" val="1179271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34B4-7B02-817C-9C99-D4F4E690ACB2}"/>
              </a:ext>
            </a:extLst>
          </p:cNvPr>
          <p:cNvSpPr>
            <a:spLocks noGrp="1"/>
          </p:cNvSpPr>
          <p:nvPr>
            <p:ph type="title"/>
          </p:nvPr>
        </p:nvSpPr>
        <p:spPr/>
        <p:txBody>
          <a:bodyPr/>
          <a:lstStyle/>
          <a:p>
            <a:r>
              <a:rPr lang="en-AU" dirty="0"/>
              <a:t>Content</a:t>
            </a:r>
          </a:p>
        </p:txBody>
      </p:sp>
      <p:cxnSp>
        <p:nvCxnSpPr>
          <p:cNvPr id="4" name="Straight Connector 3">
            <a:extLst>
              <a:ext uri="{FF2B5EF4-FFF2-40B4-BE49-F238E27FC236}">
                <a16:creationId xmlns:a16="http://schemas.microsoft.com/office/drawing/2014/main" id="{2907594B-D0EB-9ACE-CEDC-B7698BE8598B}"/>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EC6E29B3-544B-9459-33F4-51B3538F6022}"/>
              </a:ext>
            </a:extLst>
          </p:cNvPr>
          <p:cNvGraphicFramePr/>
          <p:nvPr>
            <p:extLst>
              <p:ext uri="{D42A27DB-BD31-4B8C-83A1-F6EECF244321}">
                <p14:modId xmlns:p14="http://schemas.microsoft.com/office/powerpoint/2010/main" val="1379200370"/>
              </p:ext>
            </p:extLst>
          </p:nvPr>
        </p:nvGraphicFramePr>
        <p:xfrm>
          <a:off x="163863" y="363008"/>
          <a:ext cx="5884512" cy="2734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6F5C2774-FCFA-CBE6-FB2E-EFD6B9DEBA30}"/>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3</a:t>
            </a:fld>
            <a:endParaRPr lang="en-AU" spc="-27" dirty="0"/>
          </a:p>
        </p:txBody>
      </p:sp>
    </p:spTree>
    <p:extLst>
      <p:ext uri="{BB962C8B-B14F-4D97-AF65-F5344CB8AC3E}">
        <p14:creationId xmlns:p14="http://schemas.microsoft.com/office/powerpoint/2010/main" val="3478724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075D-EC3F-1F48-3CFD-15A2E0F7EB6B}"/>
              </a:ext>
            </a:extLst>
          </p:cNvPr>
          <p:cNvPicPr>
            <a:picLocks noChangeAspect="1"/>
          </p:cNvPicPr>
          <p:nvPr/>
        </p:nvPicPr>
        <p:blipFill rotWithShape="1">
          <a:blip r:embed="rId3">
            <a:extLst>
              <a:ext uri="{28A0092B-C50C-407E-A947-70E740481C1C}">
                <a14:useLocalDpi xmlns:a14="http://schemas.microsoft.com/office/drawing/2010/main" val="0"/>
              </a:ext>
            </a:extLst>
          </a:blip>
          <a:srcRect r="11501"/>
          <a:stretch/>
        </p:blipFill>
        <p:spPr>
          <a:xfrm>
            <a:off x="155574" y="530311"/>
            <a:ext cx="2816066" cy="2704913"/>
          </a:xfrm>
          <a:prstGeom prst="rect">
            <a:avLst/>
          </a:prstGeom>
        </p:spPr>
      </p:pic>
      <p:sp>
        <p:nvSpPr>
          <p:cNvPr id="2" name="Title 1">
            <a:extLst>
              <a:ext uri="{FF2B5EF4-FFF2-40B4-BE49-F238E27FC236}">
                <a16:creationId xmlns:a16="http://schemas.microsoft.com/office/drawing/2014/main" id="{ADBDCF3B-B12D-177B-41C6-16A44EA07B09}"/>
              </a:ext>
            </a:extLst>
          </p:cNvPr>
          <p:cNvSpPr>
            <a:spLocks noGrp="1"/>
          </p:cNvSpPr>
          <p:nvPr>
            <p:ph type="title"/>
          </p:nvPr>
        </p:nvSpPr>
        <p:spPr/>
        <p:txBody>
          <a:bodyPr/>
          <a:lstStyle/>
          <a:p>
            <a:r>
              <a:rPr lang="en-AU" dirty="0"/>
              <a:t>Simulation Study – Composite </a:t>
            </a:r>
          </a:p>
        </p:txBody>
      </p:sp>
      <p:pic>
        <p:nvPicPr>
          <p:cNvPr id="4" name="Picture 3" descr="A blue text on a black background&#10;&#10;Description automatically generated">
            <a:extLst>
              <a:ext uri="{FF2B5EF4-FFF2-40B4-BE49-F238E27FC236}">
                <a16:creationId xmlns:a16="http://schemas.microsoft.com/office/drawing/2014/main" id="{4C44EF47-2293-0A86-C054-C72C4FC954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cxnSp>
        <p:nvCxnSpPr>
          <p:cNvPr id="3" name="Straight Connector 2">
            <a:extLst>
              <a:ext uri="{FF2B5EF4-FFF2-40B4-BE49-F238E27FC236}">
                <a16:creationId xmlns:a16="http://schemas.microsoft.com/office/drawing/2014/main" id="{5BFA05BD-CB19-3558-DB97-CD6A4CCD7816}"/>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05024BC-ECDD-8FA4-BB3F-2B86242683C1}"/>
              </a:ext>
            </a:extLst>
          </p:cNvPr>
          <p:cNvSpPr/>
          <p:nvPr/>
        </p:nvSpPr>
        <p:spPr>
          <a:xfrm>
            <a:off x="399517" y="892175"/>
            <a:ext cx="457200" cy="304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976C8AA9-021A-ED34-C66A-8382454FDEE7}"/>
              </a:ext>
            </a:extLst>
          </p:cNvPr>
          <p:cNvSpPr/>
          <p:nvPr/>
        </p:nvSpPr>
        <p:spPr>
          <a:xfrm>
            <a:off x="1610854" y="2111375"/>
            <a:ext cx="457200" cy="304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7D208899-4753-795F-DB3B-4A07742474E8}"/>
              </a:ext>
            </a:extLst>
          </p:cNvPr>
          <p:cNvSpPr/>
          <p:nvPr/>
        </p:nvSpPr>
        <p:spPr>
          <a:xfrm>
            <a:off x="2009775" y="587375"/>
            <a:ext cx="457200" cy="304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C75896A4-344C-B782-69B6-2FA24D4099BB}"/>
              </a:ext>
            </a:extLst>
          </p:cNvPr>
          <p:cNvSpPr/>
          <p:nvPr/>
        </p:nvSpPr>
        <p:spPr>
          <a:xfrm>
            <a:off x="1162970" y="2596502"/>
            <a:ext cx="457200" cy="304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Slide Number Placeholder 12">
            <a:extLst>
              <a:ext uri="{FF2B5EF4-FFF2-40B4-BE49-F238E27FC236}">
                <a16:creationId xmlns:a16="http://schemas.microsoft.com/office/drawing/2014/main" id="{6BC162F8-5174-FFF8-63C3-1863C636308A}"/>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30</a:t>
            </a:fld>
            <a:endParaRPr lang="en-AU" spc="-27" dirty="0"/>
          </a:p>
        </p:txBody>
      </p:sp>
      <p:grpSp>
        <p:nvGrpSpPr>
          <p:cNvPr id="14" name="Group 13">
            <a:extLst>
              <a:ext uri="{FF2B5EF4-FFF2-40B4-BE49-F238E27FC236}">
                <a16:creationId xmlns:a16="http://schemas.microsoft.com/office/drawing/2014/main" id="{D7080807-3586-47F3-2320-2EA5E3390EF8}"/>
              </a:ext>
            </a:extLst>
          </p:cNvPr>
          <p:cNvGrpSpPr/>
          <p:nvPr/>
        </p:nvGrpSpPr>
        <p:grpSpPr>
          <a:xfrm>
            <a:off x="3003970" y="584420"/>
            <a:ext cx="2984500" cy="2603500"/>
            <a:chOff x="3003970" y="584420"/>
            <a:chExt cx="2984500" cy="2603500"/>
          </a:xfrm>
        </p:grpSpPr>
        <p:pic>
          <p:nvPicPr>
            <p:cNvPr id="15" name="Picture 14">
              <a:extLst>
                <a:ext uri="{FF2B5EF4-FFF2-40B4-BE49-F238E27FC236}">
                  <a16:creationId xmlns:a16="http://schemas.microsoft.com/office/drawing/2014/main" id="{A589E601-620F-C097-B14E-0B10871B38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03970" y="584420"/>
              <a:ext cx="2984500" cy="2603500"/>
            </a:xfrm>
            <a:prstGeom prst="rect">
              <a:avLst/>
            </a:prstGeom>
          </p:spPr>
        </p:pic>
        <p:sp>
          <p:nvSpPr>
            <p:cNvPr id="16" name="Rectangle 11">
              <a:extLst>
                <a:ext uri="{FF2B5EF4-FFF2-40B4-BE49-F238E27FC236}">
                  <a16:creationId xmlns:a16="http://schemas.microsoft.com/office/drawing/2014/main" id="{250696C9-4746-56FE-E068-1DA40DD5AD3F}"/>
                </a:ext>
              </a:extLst>
            </p:cNvPr>
            <p:cNvSpPr/>
            <p:nvPr/>
          </p:nvSpPr>
          <p:spPr>
            <a:xfrm>
              <a:off x="3434605" y="2430184"/>
              <a:ext cx="2474843" cy="490038"/>
            </a:xfrm>
            <a:custGeom>
              <a:avLst/>
              <a:gdLst>
                <a:gd name="connsiteX0" fmla="*/ 0 w 2514600"/>
                <a:gd name="connsiteY0" fmla="*/ 0 h 455174"/>
                <a:gd name="connsiteX1" fmla="*/ 2514600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514600"/>
                <a:gd name="connsiteY0" fmla="*/ 0 h 455174"/>
                <a:gd name="connsiteX1" fmla="*/ 2474843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474843"/>
                <a:gd name="connsiteY0" fmla="*/ 0 h 455174"/>
                <a:gd name="connsiteX1" fmla="*/ 2474843 w 2474843"/>
                <a:gd name="connsiteY1" fmla="*/ 0 h 455174"/>
                <a:gd name="connsiteX2" fmla="*/ 2474843 w 2474843"/>
                <a:gd name="connsiteY2" fmla="*/ 449494 h 455174"/>
                <a:gd name="connsiteX3" fmla="*/ 0 w 2474843"/>
                <a:gd name="connsiteY3" fmla="*/ 455174 h 455174"/>
                <a:gd name="connsiteX4" fmla="*/ 0 w 2474843"/>
                <a:gd name="connsiteY4" fmla="*/ 0 h 455174"/>
                <a:gd name="connsiteX0" fmla="*/ 0 w 2474843"/>
                <a:gd name="connsiteY0" fmla="*/ 0 h 477892"/>
                <a:gd name="connsiteX1" fmla="*/ 2474843 w 2474843"/>
                <a:gd name="connsiteY1" fmla="*/ 0 h 477892"/>
                <a:gd name="connsiteX2" fmla="*/ 2474843 w 2474843"/>
                <a:gd name="connsiteY2" fmla="*/ 477892 h 477892"/>
                <a:gd name="connsiteX3" fmla="*/ 0 w 2474843"/>
                <a:gd name="connsiteY3" fmla="*/ 455174 h 477892"/>
                <a:gd name="connsiteX4" fmla="*/ 0 w 2474843"/>
                <a:gd name="connsiteY4" fmla="*/ 0 h 477892"/>
                <a:gd name="connsiteX0" fmla="*/ 0 w 2474843"/>
                <a:gd name="connsiteY0" fmla="*/ 0 h 477892"/>
                <a:gd name="connsiteX1" fmla="*/ 2474843 w 2474843"/>
                <a:gd name="connsiteY1" fmla="*/ 0 h 477892"/>
                <a:gd name="connsiteX2" fmla="*/ 2474843 w 2474843"/>
                <a:gd name="connsiteY2" fmla="*/ 477892 h 477892"/>
                <a:gd name="connsiteX3" fmla="*/ 11359 w 2474843"/>
                <a:gd name="connsiteY3" fmla="*/ 472212 h 477892"/>
                <a:gd name="connsiteX4" fmla="*/ 0 w 2474843"/>
                <a:gd name="connsiteY4" fmla="*/ 0 h 47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843" h="477892">
                  <a:moveTo>
                    <a:pt x="0" y="0"/>
                  </a:moveTo>
                  <a:lnTo>
                    <a:pt x="2474843" y="0"/>
                  </a:lnTo>
                  <a:lnTo>
                    <a:pt x="2474843" y="477892"/>
                  </a:lnTo>
                  <a:lnTo>
                    <a:pt x="11359" y="472212"/>
                  </a:lnTo>
                  <a:lnTo>
                    <a:pt x="0"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Tree>
    <p:extLst>
      <p:ext uri="{BB962C8B-B14F-4D97-AF65-F5344CB8AC3E}">
        <p14:creationId xmlns:p14="http://schemas.microsoft.com/office/powerpoint/2010/main" val="2478209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674B72-6DD3-8FBE-9618-05E1C4EFFD40}"/>
              </a:ext>
            </a:extLst>
          </p:cNvPr>
          <p:cNvPicPr>
            <a:picLocks noChangeAspect="1"/>
          </p:cNvPicPr>
          <p:nvPr/>
        </p:nvPicPr>
        <p:blipFill rotWithShape="1">
          <a:blip r:embed="rId3">
            <a:extLst>
              <a:ext uri="{28A0092B-C50C-407E-A947-70E740481C1C}">
                <a14:useLocalDpi xmlns:a14="http://schemas.microsoft.com/office/drawing/2010/main" val="0"/>
              </a:ext>
            </a:extLst>
          </a:blip>
          <a:srcRect r="11501"/>
          <a:stretch/>
        </p:blipFill>
        <p:spPr>
          <a:xfrm>
            <a:off x="155574" y="530311"/>
            <a:ext cx="2816066" cy="2704913"/>
          </a:xfrm>
          <a:prstGeom prst="rect">
            <a:avLst/>
          </a:prstGeom>
        </p:spPr>
      </p:pic>
      <p:sp>
        <p:nvSpPr>
          <p:cNvPr id="2" name="Title 1">
            <a:extLst>
              <a:ext uri="{FF2B5EF4-FFF2-40B4-BE49-F238E27FC236}">
                <a16:creationId xmlns:a16="http://schemas.microsoft.com/office/drawing/2014/main" id="{ADBDCF3B-B12D-177B-41C6-16A44EA07B09}"/>
              </a:ext>
            </a:extLst>
          </p:cNvPr>
          <p:cNvSpPr>
            <a:spLocks noGrp="1"/>
          </p:cNvSpPr>
          <p:nvPr>
            <p:ph type="title"/>
          </p:nvPr>
        </p:nvSpPr>
        <p:spPr/>
        <p:txBody>
          <a:bodyPr/>
          <a:lstStyle/>
          <a:p>
            <a:r>
              <a:rPr lang="en-AU" dirty="0"/>
              <a:t>Simulation Study – Single Field Plot</a:t>
            </a:r>
          </a:p>
        </p:txBody>
      </p:sp>
      <p:pic>
        <p:nvPicPr>
          <p:cNvPr id="4" name="Picture 3" descr="A blue text on a black background&#10;&#10;Description automatically generated">
            <a:extLst>
              <a:ext uri="{FF2B5EF4-FFF2-40B4-BE49-F238E27FC236}">
                <a16:creationId xmlns:a16="http://schemas.microsoft.com/office/drawing/2014/main" id="{4C44EF47-2293-0A86-C054-C72C4FC954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cxnSp>
        <p:nvCxnSpPr>
          <p:cNvPr id="3" name="Straight Connector 2">
            <a:extLst>
              <a:ext uri="{FF2B5EF4-FFF2-40B4-BE49-F238E27FC236}">
                <a16:creationId xmlns:a16="http://schemas.microsoft.com/office/drawing/2014/main" id="{FA1BAC71-7AB7-E2C5-61AB-2B1929DC4698}"/>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809071E-79C1-7301-B387-7272F7E6E5CE}"/>
              </a:ext>
            </a:extLst>
          </p:cNvPr>
          <p:cNvGrpSpPr/>
          <p:nvPr/>
        </p:nvGrpSpPr>
        <p:grpSpPr>
          <a:xfrm>
            <a:off x="3003970" y="584420"/>
            <a:ext cx="2984500" cy="2603500"/>
            <a:chOff x="3003970" y="584420"/>
            <a:chExt cx="2984500" cy="2603500"/>
          </a:xfrm>
        </p:grpSpPr>
        <p:pic>
          <p:nvPicPr>
            <p:cNvPr id="12" name="Picture 11">
              <a:extLst>
                <a:ext uri="{FF2B5EF4-FFF2-40B4-BE49-F238E27FC236}">
                  <a16:creationId xmlns:a16="http://schemas.microsoft.com/office/drawing/2014/main" id="{18030803-4A20-7179-B110-C539E151061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03970" y="584420"/>
              <a:ext cx="2984500" cy="2603500"/>
            </a:xfrm>
            <a:prstGeom prst="rect">
              <a:avLst/>
            </a:prstGeom>
          </p:spPr>
        </p:pic>
        <p:sp>
          <p:nvSpPr>
            <p:cNvPr id="8" name="Rectangle 11">
              <a:extLst>
                <a:ext uri="{FF2B5EF4-FFF2-40B4-BE49-F238E27FC236}">
                  <a16:creationId xmlns:a16="http://schemas.microsoft.com/office/drawing/2014/main" id="{CEA3D166-05B8-944D-8F60-03DF4D244DD4}"/>
                </a:ext>
              </a:extLst>
            </p:cNvPr>
            <p:cNvSpPr/>
            <p:nvPr/>
          </p:nvSpPr>
          <p:spPr>
            <a:xfrm>
              <a:off x="3434605" y="2430184"/>
              <a:ext cx="2474843" cy="490038"/>
            </a:xfrm>
            <a:custGeom>
              <a:avLst/>
              <a:gdLst>
                <a:gd name="connsiteX0" fmla="*/ 0 w 2514600"/>
                <a:gd name="connsiteY0" fmla="*/ 0 h 455174"/>
                <a:gd name="connsiteX1" fmla="*/ 2514600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514600"/>
                <a:gd name="connsiteY0" fmla="*/ 0 h 455174"/>
                <a:gd name="connsiteX1" fmla="*/ 2474843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474843"/>
                <a:gd name="connsiteY0" fmla="*/ 0 h 455174"/>
                <a:gd name="connsiteX1" fmla="*/ 2474843 w 2474843"/>
                <a:gd name="connsiteY1" fmla="*/ 0 h 455174"/>
                <a:gd name="connsiteX2" fmla="*/ 2474843 w 2474843"/>
                <a:gd name="connsiteY2" fmla="*/ 449494 h 455174"/>
                <a:gd name="connsiteX3" fmla="*/ 0 w 2474843"/>
                <a:gd name="connsiteY3" fmla="*/ 455174 h 455174"/>
                <a:gd name="connsiteX4" fmla="*/ 0 w 2474843"/>
                <a:gd name="connsiteY4" fmla="*/ 0 h 455174"/>
                <a:gd name="connsiteX0" fmla="*/ 0 w 2474843"/>
                <a:gd name="connsiteY0" fmla="*/ 0 h 477892"/>
                <a:gd name="connsiteX1" fmla="*/ 2474843 w 2474843"/>
                <a:gd name="connsiteY1" fmla="*/ 0 h 477892"/>
                <a:gd name="connsiteX2" fmla="*/ 2474843 w 2474843"/>
                <a:gd name="connsiteY2" fmla="*/ 477892 h 477892"/>
                <a:gd name="connsiteX3" fmla="*/ 0 w 2474843"/>
                <a:gd name="connsiteY3" fmla="*/ 455174 h 477892"/>
                <a:gd name="connsiteX4" fmla="*/ 0 w 2474843"/>
                <a:gd name="connsiteY4" fmla="*/ 0 h 477892"/>
                <a:gd name="connsiteX0" fmla="*/ 0 w 2474843"/>
                <a:gd name="connsiteY0" fmla="*/ 0 h 477892"/>
                <a:gd name="connsiteX1" fmla="*/ 2474843 w 2474843"/>
                <a:gd name="connsiteY1" fmla="*/ 0 h 477892"/>
                <a:gd name="connsiteX2" fmla="*/ 2474843 w 2474843"/>
                <a:gd name="connsiteY2" fmla="*/ 477892 h 477892"/>
                <a:gd name="connsiteX3" fmla="*/ 11359 w 2474843"/>
                <a:gd name="connsiteY3" fmla="*/ 472212 h 477892"/>
                <a:gd name="connsiteX4" fmla="*/ 0 w 2474843"/>
                <a:gd name="connsiteY4" fmla="*/ 0 h 47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843" h="477892">
                  <a:moveTo>
                    <a:pt x="0" y="0"/>
                  </a:moveTo>
                  <a:lnTo>
                    <a:pt x="2474843" y="0"/>
                  </a:lnTo>
                  <a:lnTo>
                    <a:pt x="2474843" y="477892"/>
                  </a:lnTo>
                  <a:lnTo>
                    <a:pt x="11359" y="472212"/>
                  </a:lnTo>
                  <a:lnTo>
                    <a:pt x="0"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 name="Rectangle 11">
            <a:extLst>
              <a:ext uri="{FF2B5EF4-FFF2-40B4-BE49-F238E27FC236}">
                <a16:creationId xmlns:a16="http://schemas.microsoft.com/office/drawing/2014/main" id="{D7901496-797D-289D-CCF7-1F3784B68D76}"/>
              </a:ext>
            </a:extLst>
          </p:cNvPr>
          <p:cNvSpPr/>
          <p:nvPr/>
        </p:nvSpPr>
        <p:spPr>
          <a:xfrm>
            <a:off x="291279" y="551625"/>
            <a:ext cx="1277457" cy="2438400"/>
          </a:xfrm>
          <a:custGeom>
            <a:avLst/>
            <a:gdLst>
              <a:gd name="connsiteX0" fmla="*/ 0 w 2514600"/>
              <a:gd name="connsiteY0" fmla="*/ 0 h 455174"/>
              <a:gd name="connsiteX1" fmla="*/ 2514600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514600"/>
              <a:gd name="connsiteY0" fmla="*/ 0 h 455174"/>
              <a:gd name="connsiteX1" fmla="*/ 2474843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474843"/>
              <a:gd name="connsiteY0" fmla="*/ 0 h 455174"/>
              <a:gd name="connsiteX1" fmla="*/ 2474843 w 2474843"/>
              <a:gd name="connsiteY1" fmla="*/ 0 h 455174"/>
              <a:gd name="connsiteX2" fmla="*/ 2474843 w 2474843"/>
              <a:gd name="connsiteY2" fmla="*/ 449494 h 455174"/>
              <a:gd name="connsiteX3" fmla="*/ 0 w 2474843"/>
              <a:gd name="connsiteY3" fmla="*/ 455174 h 455174"/>
              <a:gd name="connsiteX4" fmla="*/ 0 w 2474843"/>
              <a:gd name="connsiteY4" fmla="*/ 0 h 455174"/>
              <a:gd name="connsiteX0" fmla="*/ 0 w 2474843"/>
              <a:gd name="connsiteY0" fmla="*/ 0 h 477892"/>
              <a:gd name="connsiteX1" fmla="*/ 2474843 w 2474843"/>
              <a:gd name="connsiteY1" fmla="*/ 0 h 477892"/>
              <a:gd name="connsiteX2" fmla="*/ 2474843 w 2474843"/>
              <a:gd name="connsiteY2" fmla="*/ 477892 h 477892"/>
              <a:gd name="connsiteX3" fmla="*/ 0 w 2474843"/>
              <a:gd name="connsiteY3" fmla="*/ 455174 h 477892"/>
              <a:gd name="connsiteX4" fmla="*/ 0 w 2474843"/>
              <a:gd name="connsiteY4" fmla="*/ 0 h 477892"/>
              <a:gd name="connsiteX0" fmla="*/ 0 w 2474843"/>
              <a:gd name="connsiteY0" fmla="*/ 0 h 477892"/>
              <a:gd name="connsiteX1" fmla="*/ 2474843 w 2474843"/>
              <a:gd name="connsiteY1" fmla="*/ 0 h 477892"/>
              <a:gd name="connsiteX2" fmla="*/ 2474843 w 2474843"/>
              <a:gd name="connsiteY2" fmla="*/ 477892 h 477892"/>
              <a:gd name="connsiteX3" fmla="*/ 11359 w 2474843"/>
              <a:gd name="connsiteY3" fmla="*/ 472212 h 477892"/>
              <a:gd name="connsiteX4" fmla="*/ 0 w 2474843"/>
              <a:gd name="connsiteY4" fmla="*/ 0 h 477892"/>
              <a:gd name="connsiteX0" fmla="*/ 0 w 2474843"/>
              <a:gd name="connsiteY0" fmla="*/ 0 h 478891"/>
              <a:gd name="connsiteX1" fmla="*/ 2474843 w 2474843"/>
              <a:gd name="connsiteY1" fmla="*/ 0 h 478891"/>
              <a:gd name="connsiteX2" fmla="*/ 2474843 w 2474843"/>
              <a:gd name="connsiteY2" fmla="*/ 477892 h 478891"/>
              <a:gd name="connsiteX3" fmla="*/ 11359 w 2474843"/>
              <a:gd name="connsiteY3" fmla="*/ 478891 h 478891"/>
              <a:gd name="connsiteX4" fmla="*/ 0 w 2474843"/>
              <a:gd name="connsiteY4" fmla="*/ 0 h 478891"/>
              <a:gd name="connsiteX0" fmla="*/ 0 w 2474843"/>
              <a:gd name="connsiteY0" fmla="*/ 0 h 477892"/>
              <a:gd name="connsiteX1" fmla="*/ 2474843 w 2474843"/>
              <a:gd name="connsiteY1" fmla="*/ 0 h 477892"/>
              <a:gd name="connsiteX2" fmla="*/ 2474843 w 2474843"/>
              <a:gd name="connsiteY2" fmla="*/ 477892 h 477892"/>
              <a:gd name="connsiteX3" fmla="*/ 11359 w 2474843"/>
              <a:gd name="connsiteY3" fmla="*/ 475552 h 477892"/>
              <a:gd name="connsiteX4" fmla="*/ 0 w 2474843"/>
              <a:gd name="connsiteY4" fmla="*/ 0 h 47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843" h="477892">
                <a:moveTo>
                  <a:pt x="0" y="0"/>
                </a:moveTo>
                <a:lnTo>
                  <a:pt x="2474843" y="0"/>
                </a:lnTo>
                <a:lnTo>
                  <a:pt x="2474843" y="477892"/>
                </a:lnTo>
                <a:lnTo>
                  <a:pt x="11359" y="475552"/>
                </a:lnTo>
                <a:lnTo>
                  <a:pt x="0"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Slide Number Placeholder 9">
            <a:extLst>
              <a:ext uri="{FF2B5EF4-FFF2-40B4-BE49-F238E27FC236}">
                <a16:creationId xmlns:a16="http://schemas.microsoft.com/office/drawing/2014/main" id="{BFB4BDA7-C711-E465-1BD4-E9F7682DBBD5}"/>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31</a:t>
            </a:fld>
            <a:endParaRPr lang="en-AU" spc="-27" dirty="0"/>
          </a:p>
        </p:txBody>
      </p:sp>
    </p:spTree>
    <p:extLst>
      <p:ext uri="{BB962C8B-B14F-4D97-AF65-F5344CB8AC3E}">
        <p14:creationId xmlns:p14="http://schemas.microsoft.com/office/powerpoint/2010/main" val="2881556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5138-CC7A-47BD-72D7-C22152293D3D}"/>
              </a:ext>
            </a:extLst>
          </p:cNvPr>
          <p:cNvSpPr>
            <a:spLocks noGrp="1"/>
          </p:cNvSpPr>
          <p:nvPr>
            <p:ph type="title"/>
          </p:nvPr>
        </p:nvSpPr>
        <p:spPr/>
        <p:txBody>
          <a:bodyPr/>
          <a:lstStyle/>
          <a:p>
            <a:r>
              <a:rPr lang="en-AU" dirty="0">
                <a:latin typeface="+mj-lt"/>
              </a:rPr>
              <a:t>Simulation Experiment – Methods</a:t>
            </a:r>
          </a:p>
        </p:txBody>
      </p:sp>
      <p:graphicFrame>
        <p:nvGraphicFramePr>
          <p:cNvPr id="6" name="Diagram 5">
            <a:extLst>
              <a:ext uri="{FF2B5EF4-FFF2-40B4-BE49-F238E27FC236}">
                <a16:creationId xmlns:a16="http://schemas.microsoft.com/office/drawing/2014/main" id="{65055FA3-320A-4195-F76B-597674732848}"/>
              </a:ext>
            </a:extLst>
          </p:cNvPr>
          <p:cNvGraphicFramePr/>
          <p:nvPr>
            <p:extLst>
              <p:ext uri="{D42A27DB-BD31-4B8C-83A1-F6EECF244321}">
                <p14:modId xmlns:p14="http://schemas.microsoft.com/office/powerpoint/2010/main" val="1263428549"/>
              </p:ext>
            </p:extLst>
          </p:nvPr>
        </p:nvGraphicFramePr>
        <p:xfrm>
          <a:off x="163863" y="511175"/>
          <a:ext cx="5825422" cy="2813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F5FEB5DF-D88E-ECC5-7DFE-7AF013318DA4}"/>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32</a:t>
            </a:fld>
            <a:endParaRPr lang="en-AU" spc="-27" dirty="0"/>
          </a:p>
        </p:txBody>
      </p:sp>
      <p:pic>
        <p:nvPicPr>
          <p:cNvPr id="3" name="Picture 2" descr="A blue text on a black background&#10;&#10;Description automatically generated">
            <a:extLst>
              <a:ext uri="{FF2B5EF4-FFF2-40B4-BE49-F238E27FC236}">
                <a16:creationId xmlns:a16="http://schemas.microsoft.com/office/drawing/2014/main" id="{2B523233-3923-731C-932C-41DAE9375E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cxnSp>
        <p:nvCxnSpPr>
          <p:cNvPr id="5" name="Straight Connector 4">
            <a:extLst>
              <a:ext uri="{FF2B5EF4-FFF2-40B4-BE49-F238E27FC236}">
                <a16:creationId xmlns:a16="http://schemas.microsoft.com/office/drawing/2014/main" id="{156EDF17-9D73-3F98-93C9-71300E79E17F}"/>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781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7CD6F0-7F2B-58B8-6145-ED7267F32138}"/>
                  </a:ext>
                </a:extLst>
              </p:cNvPr>
              <p:cNvSpPr txBox="1"/>
              <p:nvPr/>
            </p:nvSpPr>
            <p:spPr>
              <a:xfrm>
                <a:off x="1163882" y="1532564"/>
                <a:ext cx="3825385"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1" i="1" smtClean="0">
                          <a:solidFill>
                            <a:srgbClr val="E5117E"/>
                          </a:solidFill>
                          <a:latin typeface="Cambria Math" panose="02040503050406030204" pitchFamily="18" charset="0"/>
                        </a:rPr>
                        <m:t>𝒚</m:t>
                      </m:r>
                      <m:r>
                        <a:rPr lang="en-AU" b="1" i="1" smtClean="0">
                          <a:solidFill>
                            <a:srgbClr val="E5117E"/>
                          </a:solidFill>
                          <a:latin typeface="Cambria Math" panose="02040503050406030204" pitchFamily="18" charset="0"/>
                        </a:rPr>
                        <m:t>=</m:t>
                      </m:r>
                      <m:r>
                        <a:rPr lang="en-AU" b="1" i="1" smtClean="0">
                          <a:solidFill>
                            <a:srgbClr val="E5117E"/>
                          </a:solidFill>
                          <a:latin typeface="Cambria Math" panose="02040503050406030204" pitchFamily="18" charset="0"/>
                        </a:rPr>
                        <m:t>𝑿</m:t>
                      </m:r>
                      <m:r>
                        <a:rPr lang="en-AU" b="1" i="1" smtClean="0">
                          <a:solidFill>
                            <a:srgbClr val="E5117E"/>
                          </a:solidFill>
                          <a:latin typeface="Cambria Math" panose="02040503050406030204" pitchFamily="18" charset="0"/>
                          <a:ea typeface="Cambria Math" panose="02040503050406030204" pitchFamily="18" charset="0"/>
                        </a:rPr>
                        <m:t>𝝉</m:t>
                      </m:r>
                      <m:r>
                        <a:rPr lang="en-AU" b="1" i="1" smtClean="0">
                          <a:solidFill>
                            <a:srgbClr val="E5117E"/>
                          </a:solidFill>
                          <a:latin typeface="Cambria Math" panose="02040503050406030204" pitchFamily="18" charset="0"/>
                          <a:ea typeface="Cambria Math" panose="02040503050406030204" pitchFamily="18" charset="0"/>
                        </a:rPr>
                        <m:t>+ </m:t>
                      </m:r>
                      <m:sSub>
                        <m:sSubPr>
                          <m:ctrlPr>
                            <a:rPr lang="en-AU" b="1" i="1" smtClean="0">
                              <a:solidFill>
                                <a:srgbClr val="E5117E"/>
                              </a:solidFill>
                              <a:latin typeface="Cambria Math" panose="02040503050406030204" pitchFamily="18" charset="0"/>
                              <a:ea typeface="Cambria Math" panose="02040503050406030204" pitchFamily="18" charset="0"/>
                            </a:rPr>
                          </m:ctrlPr>
                        </m:sSubPr>
                        <m:e>
                          <m:r>
                            <a:rPr lang="en-AU" b="1" i="1" smtClean="0">
                              <a:solidFill>
                                <a:srgbClr val="E5117E"/>
                              </a:solidFill>
                              <a:latin typeface="Cambria Math" panose="02040503050406030204" pitchFamily="18" charset="0"/>
                              <a:ea typeface="Cambria Math" panose="02040503050406030204" pitchFamily="18" charset="0"/>
                            </a:rPr>
                            <m:t>𝒁</m:t>
                          </m:r>
                        </m:e>
                        <m:sub>
                          <m:r>
                            <a:rPr lang="en-AU" b="1" i="1" smtClean="0">
                              <a:solidFill>
                                <a:srgbClr val="E5117E"/>
                              </a:solidFill>
                              <a:latin typeface="Cambria Math" panose="02040503050406030204" pitchFamily="18" charset="0"/>
                              <a:ea typeface="Cambria Math" panose="02040503050406030204" pitchFamily="18" charset="0"/>
                            </a:rPr>
                            <m:t>𝒈</m:t>
                          </m:r>
                        </m:sub>
                      </m:sSub>
                      <m:sSub>
                        <m:sSubPr>
                          <m:ctrlPr>
                            <a:rPr lang="en-AU" b="1" i="1">
                              <a:solidFill>
                                <a:srgbClr val="E5117E"/>
                              </a:solidFill>
                              <a:latin typeface="Cambria Math" panose="02040503050406030204" pitchFamily="18" charset="0"/>
                              <a:ea typeface="Cambria Math" panose="02040503050406030204" pitchFamily="18" charset="0"/>
                            </a:rPr>
                          </m:ctrlPr>
                        </m:sSubPr>
                        <m:e>
                          <m:r>
                            <a:rPr lang="en-AU" b="1" i="1">
                              <a:solidFill>
                                <a:srgbClr val="E5117E"/>
                              </a:solidFill>
                              <a:latin typeface="Cambria Math" panose="02040503050406030204" pitchFamily="18" charset="0"/>
                              <a:ea typeface="Cambria Math" panose="02040503050406030204" pitchFamily="18" charset="0"/>
                            </a:rPr>
                            <m:t>𝒖</m:t>
                          </m:r>
                        </m:e>
                        <m:sub>
                          <m:r>
                            <a:rPr lang="en-AU" b="1" i="1" smtClean="0">
                              <a:solidFill>
                                <a:srgbClr val="E5117E"/>
                              </a:solidFill>
                              <a:latin typeface="Cambria Math" panose="02040503050406030204" pitchFamily="18" charset="0"/>
                              <a:ea typeface="Cambria Math" panose="02040503050406030204" pitchFamily="18" charset="0"/>
                            </a:rPr>
                            <m:t>𝒈</m:t>
                          </m:r>
                        </m:sub>
                      </m:sSub>
                      <m:r>
                        <a:rPr lang="en-AU" b="1" i="1" smtClean="0">
                          <a:solidFill>
                            <a:srgbClr val="E5117E"/>
                          </a:solidFill>
                          <a:latin typeface="Cambria Math" panose="02040503050406030204" pitchFamily="18" charset="0"/>
                          <a:ea typeface="Cambria Math" panose="02040503050406030204" pitchFamily="18" charset="0"/>
                        </a:rPr>
                        <m:t>+ </m:t>
                      </m:r>
                      <m:r>
                        <a:rPr lang="en-AU" b="1" i="1" smtClean="0">
                          <a:solidFill>
                            <a:srgbClr val="E5117E"/>
                          </a:solidFill>
                          <a:latin typeface="Cambria Math" panose="02040503050406030204" pitchFamily="18" charset="0"/>
                          <a:ea typeface="Cambria Math" panose="02040503050406030204" pitchFamily="18" charset="0"/>
                        </a:rPr>
                        <m:t>𝜼</m:t>
                      </m:r>
                    </m:oMath>
                  </m:oMathPara>
                </a14:m>
                <a:endParaRPr lang="en-AU" dirty="0">
                  <a:solidFill>
                    <a:srgbClr val="E5117E"/>
                  </a:solidFill>
                </a:endParaRPr>
              </a:p>
            </p:txBody>
          </p:sp>
        </mc:Choice>
        <mc:Fallback xmlns="">
          <p:sp>
            <p:nvSpPr>
              <p:cNvPr id="3" name="TextBox 2">
                <a:extLst>
                  <a:ext uri="{FF2B5EF4-FFF2-40B4-BE49-F238E27FC236}">
                    <a16:creationId xmlns:a16="http://schemas.microsoft.com/office/drawing/2014/main" id="{E77CD6F0-7F2B-58B8-6145-ED7267F32138}"/>
                  </a:ext>
                </a:extLst>
              </p:cNvPr>
              <p:cNvSpPr txBox="1">
                <a:spLocks noRot="1" noChangeAspect="1" noMove="1" noResize="1" noEditPoints="1" noAdjustHandles="1" noChangeArrowheads="1" noChangeShapeType="1" noTextEdit="1"/>
              </p:cNvSpPr>
              <p:nvPr/>
            </p:nvSpPr>
            <p:spPr>
              <a:xfrm>
                <a:off x="1163882" y="1532564"/>
                <a:ext cx="3825385" cy="395621"/>
              </a:xfrm>
              <a:prstGeom prst="rect">
                <a:avLst/>
              </a:prstGeom>
              <a:blipFill>
                <a:blip r:embed="rId3"/>
                <a:stretch>
                  <a:fillRect b="-9375"/>
                </a:stretch>
              </a:blipFill>
            </p:spPr>
            <p:txBody>
              <a:bodyPr/>
              <a:lstStyle/>
              <a:p>
                <a:r>
                  <a:rPr lang="en-AU">
                    <a:noFill/>
                  </a:rPr>
                  <a:t> </a:t>
                </a:r>
              </a:p>
            </p:txBody>
          </p:sp>
        </mc:Fallback>
      </mc:AlternateContent>
      <p:grpSp>
        <p:nvGrpSpPr>
          <p:cNvPr id="8" name="Group 7">
            <a:extLst>
              <a:ext uri="{FF2B5EF4-FFF2-40B4-BE49-F238E27FC236}">
                <a16:creationId xmlns:a16="http://schemas.microsoft.com/office/drawing/2014/main" id="{B1BC5821-6937-352B-60BD-98EDF83E0B8D}"/>
              </a:ext>
            </a:extLst>
          </p:cNvPr>
          <p:cNvGrpSpPr/>
          <p:nvPr/>
        </p:nvGrpSpPr>
        <p:grpSpPr>
          <a:xfrm>
            <a:off x="1628775" y="1928185"/>
            <a:ext cx="1981200" cy="1134321"/>
            <a:chOff x="790575" y="531761"/>
            <a:chExt cx="1981200" cy="1134321"/>
          </a:xfrm>
        </p:grpSpPr>
        <p:sp>
          <p:nvSpPr>
            <p:cNvPr id="4" name="TextBox 3">
              <a:extLst>
                <a:ext uri="{FF2B5EF4-FFF2-40B4-BE49-F238E27FC236}">
                  <a16:creationId xmlns:a16="http://schemas.microsoft.com/office/drawing/2014/main" id="{43E8BF84-6E10-D766-21F6-9D17EFD66DB3}"/>
                </a:ext>
              </a:extLst>
            </p:cNvPr>
            <p:cNvSpPr txBox="1"/>
            <p:nvPr/>
          </p:nvSpPr>
          <p:spPr>
            <a:xfrm>
              <a:off x="790575" y="1019751"/>
              <a:ext cx="1981200" cy="646331"/>
            </a:xfrm>
            <a:prstGeom prst="rect">
              <a:avLst/>
            </a:prstGeom>
            <a:noFill/>
          </p:spPr>
          <p:txBody>
            <a:bodyPr wrap="square" rtlCol="0">
              <a:spAutoFit/>
            </a:bodyPr>
            <a:lstStyle/>
            <a:p>
              <a:pPr algn="ctr"/>
              <a:r>
                <a:rPr lang="en-AU" i="1" dirty="0"/>
                <a:t>Random effects:</a:t>
              </a:r>
              <a:br>
                <a:rPr lang="en-AU" i="1" dirty="0"/>
              </a:br>
              <a:r>
                <a:rPr lang="en-AU" i="1" dirty="0"/>
                <a:t>(Variety)</a:t>
              </a:r>
            </a:p>
          </p:txBody>
        </p:sp>
        <p:cxnSp>
          <p:nvCxnSpPr>
            <p:cNvPr id="6" name="Straight Arrow Connector 5">
              <a:extLst>
                <a:ext uri="{FF2B5EF4-FFF2-40B4-BE49-F238E27FC236}">
                  <a16:creationId xmlns:a16="http://schemas.microsoft.com/office/drawing/2014/main" id="{896ED873-BE02-02A8-E32B-0CD861BFFE3E}"/>
                </a:ext>
              </a:extLst>
            </p:cNvPr>
            <p:cNvCxnSpPr>
              <a:cxnSpLocks/>
              <a:stCxn id="4" idx="0"/>
            </p:cNvCxnSpPr>
            <p:nvPr/>
          </p:nvCxnSpPr>
          <p:spPr>
            <a:xfrm flipH="1" flipV="1">
              <a:off x="1704975" y="531761"/>
              <a:ext cx="76200" cy="4879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9" name="Group 8">
            <a:extLst>
              <a:ext uri="{FF2B5EF4-FFF2-40B4-BE49-F238E27FC236}">
                <a16:creationId xmlns:a16="http://schemas.microsoft.com/office/drawing/2014/main" id="{91F3DBB8-47AE-AEC3-E559-0B964B522A70}"/>
              </a:ext>
            </a:extLst>
          </p:cNvPr>
          <p:cNvGrpSpPr/>
          <p:nvPr/>
        </p:nvGrpSpPr>
        <p:grpSpPr>
          <a:xfrm>
            <a:off x="866775" y="587375"/>
            <a:ext cx="1981200" cy="945189"/>
            <a:chOff x="714375" y="434975"/>
            <a:chExt cx="1981200" cy="945189"/>
          </a:xfrm>
        </p:grpSpPr>
        <p:sp>
          <p:nvSpPr>
            <p:cNvPr id="10" name="TextBox 9">
              <a:extLst>
                <a:ext uri="{FF2B5EF4-FFF2-40B4-BE49-F238E27FC236}">
                  <a16:creationId xmlns:a16="http://schemas.microsoft.com/office/drawing/2014/main" id="{4C1A45D4-C186-99B7-12BE-5ED59D599B0A}"/>
                </a:ext>
              </a:extLst>
            </p:cNvPr>
            <p:cNvSpPr txBox="1"/>
            <p:nvPr/>
          </p:nvSpPr>
          <p:spPr>
            <a:xfrm>
              <a:off x="714375" y="434975"/>
              <a:ext cx="1981200" cy="584775"/>
            </a:xfrm>
            <a:prstGeom prst="rect">
              <a:avLst/>
            </a:prstGeom>
            <a:noFill/>
          </p:spPr>
          <p:txBody>
            <a:bodyPr wrap="square" rtlCol="0">
              <a:spAutoFit/>
            </a:bodyPr>
            <a:lstStyle/>
            <a:p>
              <a:pPr algn="ctr"/>
              <a:r>
                <a:rPr lang="en-AU" i="1" dirty="0"/>
                <a:t>Fixed effects:</a:t>
              </a:r>
              <a:r>
                <a:rPr lang="en-AU" dirty="0"/>
                <a:t> </a:t>
              </a:r>
              <a:br>
                <a:rPr lang="en-AU" dirty="0"/>
              </a:br>
              <a:r>
                <a:rPr lang="en-AU" sz="1400" dirty="0"/>
                <a:t>Overall Mean</a:t>
              </a:r>
              <a:endParaRPr lang="en-AU" dirty="0"/>
            </a:p>
          </p:txBody>
        </p:sp>
        <p:cxnSp>
          <p:nvCxnSpPr>
            <p:cNvPr id="11" name="Straight Arrow Connector 10">
              <a:extLst>
                <a:ext uri="{FF2B5EF4-FFF2-40B4-BE49-F238E27FC236}">
                  <a16:creationId xmlns:a16="http://schemas.microsoft.com/office/drawing/2014/main" id="{D8AC25C4-535D-A985-7BE5-AFA43779D150}"/>
                </a:ext>
              </a:extLst>
            </p:cNvPr>
            <p:cNvCxnSpPr>
              <a:cxnSpLocks/>
              <a:stCxn id="10" idx="2"/>
            </p:cNvCxnSpPr>
            <p:nvPr/>
          </p:nvCxnSpPr>
          <p:spPr>
            <a:xfrm>
              <a:off x="1704975" y="1019750"/>
              <a:ext cx="762000" cy="360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9" name="TextBox 18">
            <a:extLst>
              <a:ext uri="{FF2B5EF4-FFF2-40B4-BE49-F238E27FC236}">
                <a16:creationId xmlns:a16="http://schemas.microsoft.com/office/drawing/2014/main" id="{C745F4C0-2304-8071-A4E0-96B585D9CB1D}"/>
              </a:ext>
            </a:extLst>
          </p:cNvPr>
          <p:cNvSpPr txBox="1"/>
          <p:nvPr/>
        </p:nvSpPr>
        <p:spPr>
          <a:xfrm>
            <a:off x="2773428" y="312238"/>
            <a:ext cx="1981200" cy="861774"/>
          </a:xfrm>
          <a:prstGeom prst="rect">
            <a:avLst/>
          </a:prstGeom>
          <a:noFill/>
        </p:spPr>
        <p:txBody>
          <a:bodyPr wrap="square" rtlCol="0">
            <a:spAutoFit/>
          </a:bodyPr>
          <a:lstStyle/>
          <a:p>
            <a:pPr algn="ctr"/>
            <a:r>
              <a:rPr lang="en-AU" i="1" dirty="0"/>
              <a:t>Random effects + Residuals:</a:t>
            </a:r>
          </a:p>
          <a:p>
            <a:pPr algn="ctr"/>
            <a:r>
              <a:rPr lang="en-AU" sz="1400" dirty="0"/>
              <a:t>From each phase</a:t>
            </a:r>
          </a:p>
        </p:txBody>
      </p:sp>
      <p:pic>
        <p:nvPicPr>
          <p:cNvPr id="2" name="Picture 1" descr="A blue text on a black background&#10;&#10;Description automatically generated">
            <a:extLst>
              <a:ext uri="{FF2B5EF4-FFF2-40B4-BE49-F238E27FC236}">
                <a16:creationId xmlns:a16="http://schemas.microsoft.com/office/drawing/2014/main" id="{5C5D6A6C-5973-EB3A-92FD-A8B6A63733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cxnSp>
        <p:nvCxnSpPr>
          <p:cNvPr id="5" name="Straight Arrow Connector 4">
            <a:extLst>
              <a:ext uri="{FF2B5EF4-FFF2-40B4-BE49-F238E27FC236}">
                <a16:creationId xmlns:a16="http://schemas.microsoft.com/office/drawing/2014/main" id="{CE397393-D490-971D-560D-F052C369E1F0}"/>
              </a:ext>
            </a:extLst>
          </p:cNvPr>
          <p:cNvCxnSpPr>
            <a:cxnSpLocks/>
            <a:stCxn id="19" idx="2"/>
          </p:cNvCxnSpPr>
          <p:nvPr/>
        </p:nvCxnSpPr>
        <p:spPr>
          <a:xfrm>
            <a:off x="3764028" y="1174012"/>
            <a:ext cx="226946" cy="446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Slide Number Placeholder 6">
            <a:extLst>
              <a:ext uri="{FF2B5EF4-FFF2-40B4-BE49-F238E27FC236}">
                <a16:creationId xmlns:a16="http://schemas.microsoft.com/office/drawing/2014/main" id="{346CFA9E-4AAF-7DEF-2827-E8A231CFCDFD}"/>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33</a:t>
            </a:fld>
            <a:endParaRPr lang="en-AU" spc="-27" dirty="0"/>
          </a:p>
        </p:txBody>
      </p:sp>
    </p:spTree>
    <p:extLst>
      <p:ext uri="{BB962C8B-B14F-4D97-AF65-F5344CB8AC3E}">
        <p14:creationId xmlns:p14="http://schemas.microsoft.com/office/powerpoint/2010/main" val="1303628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A67C-F794-E7D8-A585-DB6D7B02F5D5}"/>
              </a:ext>
            </a:extLst>
          </p:cNvPr>
          <p:cNvSpPr>
            <a:spLocks noGrp="1"/>
          </p:cNvSpPr>
          <p:nvPr>
            <p:ph type="title"/>
          </p:nvPr>
        </p:nvSpPr>
        <p:spPr/>
        <p:txBody>
          <a:bodyPr/>
          <a:lstStyle/>
          <a:p>
            <a:r>
              <a:rPr lang="en-AU" dirty="0"/>
              <a:t>Simulation Study – Set Up </a:t>
            </a:r>
          </a:p>
        </p:txBody>
      </p:sp>
      <p:pic>
        <p:nvPicPr>
          <p:cNvPr id="4" name="Picture 3" descr="A blue text on a black background&#10;&#10;Description automatically generated">
            <a:extLst>
              <a:ext uri="{FF2B5EF4-FFF2-40B4-BE49-F238E27FC236}">
                <a16:creationId xmlns:a16="http://schemas.microsoft.com/office/drawing/2014/main" id="{C86AE82F-9169-BBAB-0862-9981388A28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pic>
        <p:nvPicPr>
          <p:cNvPr id="6" name="Picture 5">
            <a:extLst>
              <a:ext uri="{FF2B5EF4-FFF2-40B4-BE49-F238E27FC236}">
                <a16:creationId xmlns:a16="http://schemas.microsoft.com/office/drawing/2014/main" id="{A390B7E7-9CD2-0992-F879-CF583DAC3C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r="9474"/>
          <a:stretch/>
        </p:blipFill>
        <p:spPr>
          <a:xfrm>
            <a:off x="0" y="735826"/>
            <a:ext cx="2912712" cy="2430314"/>
          </a:xfrm>
          <a:prstGeom prst="rect">
            <a:avLst/>
          </a:prstGeom>
        </p:spPr>
      </p:pic>
      <p:cxnSp>
        <p:nvCxnSpPr>
          <p:cNvPr id="3" name="Straight Connector 2">
            <a:extLst>
              <a:ext uri="{FF2B5EF4-FFF2-40B4-BE49-F238E27FC236}">
                <a16:creationId xmlns:a16="http://schemas.microsoft.com/office/drawing/2014/main" id="{DED48059-A0AD-720C-5609-FC003E220795}"/>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pic>
        <p:nvPicPr>
          <p:cNvPr id="8" name="Picture 7" descr="A graph of a person standing next to a machine tube&#10;&#10;Description automatically generated">
            <a:extLst>
              <a:ext uri="{FF2B5EF4-FFF2-40B4-BE49-F238E27FC236}">
                <a16:creationId xmlns:a16="http://schemas.microsoft.com/office/drawing/2014/main" id="{126EBFD5-0DDF-E06B-CC8E-62B9F01D41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3260" y="606011"/>
            <a:ext cx="3164404" cy="2689944"/>
          </a:xfrm>
          <a:prstGeom prst="rect">
            <a:avLst/>
          </a:prstGeom>
        </p:spPr>
      </p:pic>
      <p:sp>
        <p:nvSpPr>
          <p:cNvPr id="5" name="Slide Number Placeholder 4">
            <a:extLst>
              <a:ext uri="{FF2B5EF4-FFF2-40B4-BE49-F238E27FC236}">
                <a16:creationId xmlns:a16="http://schemas.microsoft.com/office/drawing/2014/main" id="{F30C70CB-4194-46FA-911A-BCCF4F18438D}"/>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34</a:t>
            </a:fld>
            <a:endParaRPr lang="en-AU" spc="-27" dirty="0"/>
          </a:p>
        </p:txBody>
      </p:sp>
      <p:pic>
        <p:nvPicPr>
          <p:cNvPr id="10" name="Picture 9">
            <a:extLst>
              <a:ext uri="{FF2B5EF4-FFF2-40B4-BE49-F238E27FC236}">
                <a16:creationId xmlns:a16="http://schemas.microsoft.com/office/drawing/2014/main" id="{7973B9C9-483A-40B6-AD81-D61D4E44BE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233" y="968375"/>
            <a:ext cx="2490546" cy="1904999"/>
          </a:xfrm>
          <a:prstGeom prst="rect">
            <a:avLst/>
          </a:prstGeom>
        </p:spPr>
      </p:pic>
      <p:pic>
        <p:nvPicPr>
          <p:cNvPr id="9" name="Picture 8">
            <a:extLst>
              <a:ext uri="{FF2B5EF4-FFF2-40B4-BE49-F238E27FC236}">
                <a16:creationId xmlns:a16="http://schemas.microsoft.com/office/drawing/2014/main" id="{7BC4BB43-7083-F1D4-1F89-C9B42515802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89283" y="804114"/>
            <a:ext cx="2790525" cy="2371945"/>
          </a:xfrm>
          <a:prstGeom prst="rect">
            <a:avLst/>
          </a:prstGeom>
        </p:spPr>
      </p:pic>
    </p:spTree>
    <p:extLst>
      <p:ext uri="{BB962C8B-B14F-4D97-AF65-F5344CB8AC3E}">
        <p14:creationId xmlns:p14="http://schemas.microsoft.com/office/powerpoint/2010/main" val="3268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FE35EC0-3B38-DCFA-2054-720DF3F0E457}"/>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35</a:t>
            </a:fld>
            <a:endParaRPr lang="en-AU" spc="-27" dirty="0"/>
          </a:p>
        </p:txBody>
      </p:sp>
      <p:pic>
        <p:nvPicPr>
          <p:cNvPr id="9" name="Picture 8">
            <a:extLst>
              <a:ext uri="{FF2B5EF4-FFF2-40B4-BE49-F238E27FC236}">
                <a16:creationId xmlns:a16="http://schemas.microsoft.com/office/drawing/2014/main" id="{22B25E18-EA81-1461-BF46-AD22A4E8F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392" y="133359"/>
            <a:ext cx="4034366" cy="3025775"/>
          </a:xfrm>
          <a:prstGeom prst="rect">
            <a:avLst/>
          </a:prstGeom>
        </p:spPr>
      </p:pic>
      <p:pic>
        <p:nvPicPr>
          <p:cNvPr id="3" name="Picture 2" descr="A blue text on a black background&#10;&#10;Description automatically generated">
            <a:extLst>
              <a:ext uri="{FF2B5EF4-FFF2-40B4-BE49-F238E27FC236}">
                <a16:creationId xmlns:a16="http://schemas.microsoft.com/office/drawing/2014/main" id="{CE270AFC-1DD2-BF61-4C97-D7AEA22A0E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027" y="3178175"/>
            <a:ext cx="1475117" cy="280754"/>
          </a:xfrm>
          <a:prstGeom prst="rect">
            <a:avLst/>
          </a:prstGeom>
        </p:spPr>
      </p:pic>
      <p:sp>
        <p:nvSpPr>
          <p:cNvPr id="4" name="TextBox 3">
            <a:extLst>
              <a:ext uri="{FF2B5EF4-FFF2-40B4-BE49-F238E27FC236}">
                <a16:creationId xmlns:a16="http://schemas.microsoft.com/office/drawing/2014/main" id="{00ECDFC2-5E03-C22F-605A-77A1F1269B01}"/>
              </a:ext>
            </a:extLst>
          </p:cNvPr>
          <p:cNvSpPr txBox="1"/>
          <p:nvPr/>
        </p:nvSpPr>
        <p:spPr>
          <a:xfrm>
            <a:off x="1878799" y="3140471"/>
            <a:ext cx="2395552" cy="369332"/>
          </a:xfrm>
          <a:prstGeom prst="rect">
            <a:avLst/>
          </a:prstGeom>
          <a:noFill/>
        </p:spPr>
        <p:txBody>
          <a:bodyPr wrap="square" rtlCol="0">
            <a:spAutoFit/>
          </a:bodyPr>
          <a:lstStyle/>
          <a:p>
            <a:r>
              <a:rPr lang="en-AU" b="1" dirty="0"/>
              <a:t>Set D (GRDC) Cluster 1</a:t>
            </a:r>
          </a:p>
        </p:txBody>
      </p:sp>
    </p:spTree>
    <p:extLst>
      <p:ext uri="{BB962C8B-B14F-4D97-AF65-F5344CB8AC3E}">
        <p14:creationId xmlns:p14="http://schemas.microsoft.com/office/powerpoint/2010/main" val="4104432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FE35EC0-3B38-DCFA-2054-720DF3F0E457}"/>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36</a:t>
            </a:fld>
            <a:endParaRPr lang="en-AU" spc="-27" dirty="0"/>
          </a:p>
        </p:txBody>
      </p:sp>
      <p:sp>
        <p:nvSpPr>
          <p:cNvPr id="2" name="TextBox 1">
            <a:extLst>
              <a:ext uri="{FF2B5EF4-FFF2-40B4-BE49-F238E27FC236}">
                <a16:creationId xmlns:a16="http://schemas.microsoft.com/office/drawing/2014/main" id="{AA83804C-AE83-3E1A-F4E1-D315EEBE9280}"/>
              </a:ext>
            </a:extLst>
          </p:cNvPr>
          <p:cNvSpPr txBox="1"/>
          <p:nvPr/>
        </p:nvSpPr>
        <p:spPr>
          <a:xfrm>
            <a:off x="1878799" y="3140471"/>
            <a:ext cx="2395552" cy="369332"/>
          </a:xfrm>
          <a:prstGeom prst="rect">
            <a:avLst/>
          </a:prstGeom>
          <a:noFill/>
        </p:spPr>
        <p:txBody>
          <a:bodyPr wrap="square" rtlCol="0">
            <a:spAutoFit/>
          </a:bodyPr>
          <a:lstStyle/>
          <a:p>
            <a:r>
              <a:rPr lang="en-AU" b="1" dirty="0"/>
              <a:t>Set D (GRDC) Cluster 2</a:t>
            </a:r>
          </a:p>
        </p:txBody>
      </p:sp>
      <p:pic>
        <p:nvPicPr>
          <p:cNvPr id="4" name="Picture 3">
            <a:extLst>
              <a:ext uri="{FF2B5EF4-FFF2-40B4-BE49-F238E27FC236}">
                <a16:creationId xmlns:a16="http://schemas.microsoft.com/office/drawing/2014/main" id="{48A00F16-E961-A1D2-4C77-28D6CD465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175" y="112871"/>
            <a:ext cx="4036800" cy="3027600"/>
          </a:xfrm>
          <a:prstGeom prst="rect">
            <a:avLst/>
          </a:prstGeom>
        </p:spPr>
      </p:pic>
      <p:pic>
        <p:nvPicPr>
          <p:cNvPr id="3" name="Picture 2" descr="A blue text on a black background&#10;&#10;Description automatically generated">
            <a:extLst>
              <a:ext uri="{FF2B5EF4-FFF2-40B4-BE49-F238E27FC236}">
                <a16:creationId xmlns:a16="http://schemas.microsoft.com/office/drawing/2014/main" id="{0223A7C1-D710-E7CE-D715-8B4FB353E0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Tree>
    <p:extLst>
      <p:ext uri="{BB962C8B-B14F-4D97-AF65-F5344CB8AC3E}">
        <p14:creationId xmlns:p14="http://schemas.microsoft.com/office/powerpoint/2010/main" val="1501493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FE35EC0-3B38-DCFA-2054-720DF3F0E457}"/>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37</a:t>
            </a:fld>
            <a:endParaRPr lang="en-AU" spc="-27" dirty="0"/>
          </a:p>
        </p:txBody>
      </p:sp>
      <p:sp>
        <p:nvSpPr>
          <p:cNvPr id="2" name="TextBox 1">
            <a:extLst>
              <a:ext uri="{FF2B5EF4-FFF2-40B4-BE49-F238E27FC236}">
                <a16:creationId xmlns:a16="http://schemas.microsoft.com/office/drawing/2014/main" id="{AA83804C-AE83-3E1A-F4E1-D315EEBE9280}"/>
              </a:ext>
            </a:extLst>
          </p:cNvPr>
          <p:cNvSpPr txBox="1"/>
          <p:nvPr/>
        </p:nvSpPr>
        <p:spPr>
          <a:xfrm>
            <a:off x="1838325" y="3113643"/>
            <a:ext cx="2476500" cy="369332"/>
          </a:xfrm>
          <a:prstGeom prst="rect">
            <a:avLst/>
          </a:prstGeom>
          <a:noFill/>
        </p:spPr>
        <p:txBody>
          <a:bodyPr wrap="square" rtlCol="0">
            <a:spAutoFit/>
          </a:bodyPr>
          <a:lstStyle/>
          <a:p>
            <a:r>
              <a:rPr lang="en-AU" b="1" dirty="0"/>
              <a:t>Set E (Breeder) Cluster 1</a:t>
            </a:r>
          </a:p>
        </p:txBody>
      </p:sp>
      <p:pic>
        <p:nvPicPr>
          <p:cNvPr id="4" name="Picture 3">
            <a:extLst>
              <a:ext uri="{FF2B5EF4-FFF2-40B4-BE49-F238E27FC236}">
                <a16:creationId xmlns:a16="http://schemas.microsoft.com/office/drawing/2014/main" id="{D9574C50-C115-5F59-CFC5-584A5D265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175" y="112871"/>
            <a:ext cx="4036800" cy="3027600"/>
          </a:xfrm>
          <a:prstGeom prst="rect">
            <a:avLst/>
          </a:prstGeom>
        </p:spPr>
      </p:pic>
      <p:pic>
        <p:nvPicPr>
          <p:cNvPr id="3" name="Picture 2" descr="A blue text on a black background&#10;&#10;Description automatically generated">
            <a:extLst>
              <a:ext uri="{FF2B5EF4-FFF2-40B4-BE49-F238E27FC236}">
                <a16:creationId xmlns:a16="http://schemas.microsoft.com/office/drawing/2014/main" id="{F9A8E2B0-BFDE-921E-7678-336B6693DB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Tree>
    <p:extLst>
      <p:ext uri="{BB962C8B-B14F-4D97-AF65-F5344CB8AC3E}">
        <p14:creationId xmlns:p14="http://schemas.microsoft.com/office/powerpoint/2010/main" val="3357222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FE35EC0-3B38-DCFA-2054-720DF3F0E457}"/>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38</a:t>
            </a:fld>
            <a:endParaRPr lang="en-AU" spc="-27" dirty="0"/>
          </a:p>
        </p:txBody>
      </p:sp>
      <p:pic>
        <p:nvPicPr>
          <p:cNvPr id="4" name="Picture 3">
            <a:extLst>
              <a:ext uri="{FF2B5EF4-FFF2-40B4-BE49-F238E27FC236}">
                <a16:creationId xmlns:a16="http://schemas.microsoft.com/office/drawing/2014/main" id="{7D822B5A-AB8C-5197-769F-4ABFE30CE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175" y="107373"/>
            <a:ext cx="4036800" cy="3027600"/>
          </a:xfrm>
          <a:prstGeom prst="rect">
            <a:avLst/>
          </a:prstGeom>
        </p:spPr>
      </p:pic>
      <p:pic>
        <p:nvPicPr>
          <p:cNvPr id="3" name="Picture 2" descr="A blue text on a black background&#10;&#10;Description automatically generated">
            <a:extLst>
              <a:ext uri="{FF2B5EF4-FFF2-40B4-BE49-F238E27FC236}">
                <a16:creationId xmlns:a16="http://schemas.microsoft.com/office/drawing/2014/main" id="{F702C362-79AD-B6E4-0A76-BE2D0058A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5" name="TextBox 4">
            <a:extLst>
              <a:ext uri="{FF2B5EF4-FFF2-40B4-BE49-F238E27FC236}">
                <a16:creationId xmlns:a16="http://schemas.microsoft.com/office/drawing/2014/main" id="{DCD663E7-02AB-02CA-FFE2-53EFA32DC7EB}"/>
              </a:ext>
            </a:extLst>
          </p:cNvPr>
          <p:cNvSpPr txBox="1"/>
          <p:nvPr/>
        </p:nvSpPr>
        <p:spPr>
          <a:xfrm>
            <a:off x="1838325" y="3140471"/>
            <a:ext cx="2476500" cy="369332"/>
          </a:xfrm>
          <a:prstGeom prst="rect">
            <a:avLst/>
          </a:prstGeom>
          <a:noFill/>
        </p:spPr>
        <p:txBody>
          <a:bodyPr wrap="square" rtlCol="0">
            <a:spAutoFit/>
          </a:bodyPr>
          <a:lstStyle/>
          <a:p>
            <a:r>
              <a:rPr lang="en-AU" b="1" dirty="0"/>
              <a:t>Set E (Breeder) Cluster 2</a:t>
            </a:r>
          </a:p>
        </p:txBody>
      </p:sp>
    </p:spTree>
    <p:extLst>
      <p:ext uri="{BB962C8B-B14F-4D97-AF65-F5344CB8AC3E}">
        <p14:creationId xmlns:p14="http://schemas.microsoft.com/office/powerpoint/2010/main" val="3735892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F8EC147-2B3E-7FC8-C423-C72D86CE6C50}"/>
              </a:ext>
            </a:extLst>
          </p:cNvPr>
          <p:cNvGraphicFramePr>
            <a:graphicFrameLocks noGrp="1"/>
          </p:cNvGraphicFramePr>
          <p:nvPr>
            <p:extLst>
              <p:ext uri="{D42A27DB-BD31-4B8C-83A1-F6EECF244321}">
                <p14:modId xmlns:p14="http://schemas.microsoft.com/office/powerpoint/2010/main" val="229277418"/>
              </p:ext>
            </p:extLst>
          </p:nvPr>
        </p:nvGraphicFramePr>
        <p:xfrm>
          <a:off x="104775" y="358775"/>
          <a:ext cx="5943602" cy="2833734"/>
        </p:xfrm>
        <a:graphic>
          <a:graphicData uri="http://schemas.openxmlformats.org/drawingml/2006/table">
            <a:tbl>
              <a:tblPr firstRow="1" bandRow="1">
                <a:tableStyleId>{5C22544A-7EE6-4342-B048-85BDC9FD1C3A}</a:tableStyleId>
              </a:tblPr>
              <a:tblGrid>
                <a:gridCol w="781412">
                  <a:extLst>
                    <a:ext uri="{9D8B030D-6E8A-4147-A177-3AD203B41FA5}">
                      <a16:colId xmlns:a16="http://schemas.microsoft.com/office/drawing/2014/main" val="1183077428"/>
                    </a:ext>
                  </a:extLst>
                </a:gridCol>
                <a:gridCol w="516219">
                  <a:extLst>
                    <a:ext uri="{9D8B030D-6E8A-4147-A177-3AD203B41FA5}">
                      <a16:colId xmlns:a16="http://schemas.microsoft.com/office/drawing/2014/main" val="171540748"/>
                    </a:ext>
                  </a:extLst>
                </a:gridCol>
                <a:gridCol w="516219">
                  <a:extLst>
                    <a:ext uri="{9D8B030D-6E8A-4147-A177-3AD203B41FA5}">
                      <a16:colId xmlns:a16="http://schemas.microsoft.com/office/drawing/2014/main" val="2326117908"/>
                    </a:ext>
                  </a:extLst>
                </a:gridCol>
                <a:gridCol w="516219">
                  <a:extLst>
                    <a:ext uri="{9D8B030D-6E8A-4147-A177-3AD203B41FA5}">
                      <a16:colId xmlns:a16="http://schemas.microsoft.com/office/drawing/2014/main" val="1596744264"/>
                    </a:ext>
                  </a:extLst>
                </a:gridCol>
                <a:gridCol w="516219">
                  <a:extLst>
                    <a:ext uri="{9D8B030D-6E8A-4147-A177-3AD203B41FA5}">
                      <a16:colId xmlns:a16="http://schemas.microsoft.com/office/drawing/2014/main" val="3462176890"/>
                    </a:ext>
                  </a:extLst>
                </a:gridCol>
                <a:gridCol w="516219">
                  <a:extLst>
                    <a:ext uri="{9D8B030D-6E8A-4147-A177-3AD203B41FA5}">
                      <a16:colId xmlns:a16="http://schemas.microsoft.com/office/drawing/2014/main" val="3185403293"/>
                    </a:ext>
                  </a:extLst>
                </a:gridCol>
                <a:gridCol w="516219">
                  <a:extLst>
                    <a:ext uri="{9D8B030D-6E8A-4147-A177-3AD203B41FA5}">
                      <a16:colId xmlns:a16="http://schemas.microsoft.com/office/drawing/2014/main" val="1984463239"/>
                    </a:ext>
                  </a:extLst>
                </a:gridCol>
                <a:gridCol w="516219">
                  <a:extLst>
                    <a:ext uri="{9D8B030D-6E8A-4147-A177-3AD203B41FA5}">
                      <a16:colId xmlns:a16="http://schemas.microsoft.com/office/drawing/2014/main" val="4132180889"/>
                    </a:ext>
                  </a:extLst>
                </a:gridCol>
                <a:gridCol w="516219">
                  <a:extLst>
                    <a:ext uri="{9D8B030D-6E8A-4147-A177-3AD203B41FA5}">
                      <a16:colId xmlns:a16="http://schemas.microsoft.com/office/drawing/2014/main" val="1468484583"/>
                    </a:ext>
                  </a:extLst>
                </a:gridCol>
                <a:gridCol w="516219">
                  <a:extLst>
                    <a:ext uri="{9D8B030D-6E8A-4147-A177-3AD203B41FA5}">
                      <a16:colId xmlns:a16="http://schemas.microsoft.com/office/drawing/2014/main" val="3049908954"/>
                    </a:ext>
                  </a:extLst>
                </a:gridCol>
                <a:gridCol w="516219">
                  <a:extLst>
                    <a:ext uri="{9D8B030D-6E8A-4147-A177-3AD203B41FA5}">
                      <a16:colId xmlns:a16="http://schemas.microsoft.com/office/drawing/2014/main" val="3604970260"/>
                    </a:ext>
                  </a:extLst>
                </a:gridCol>
              </a:tblGrid>
              <a:tr h="450747">
                <a:tc rowSpan="3">
                  <a:txBody>
                    <a:bodyPr/>
                    <a:lstStyle/>
                    <a:p>
                      <a:pPr algn="ctr" fontAlgn="b"/>
                      <a:r>
                        <a:rPr lang="en-AU" sz="900" u="none" strike="noStrike" dirty="0">
                          <a:effectLst/>
                          <a:latin typeface="+mn-lt"/>
                        </a:rPr>
                        <a:t>Component</a:t>
                      </a:r>
                      <a:endParaRPr lang="en-AU" sz="1000" b="1" i="0" u="none" strike="noStrike" dirty="0">
                        <a:solidFill>
                          <a:srgbClr val="000000"/>
                        </a:solidFill>
                        <a:effectLst/>
                        <a:latin typeface="+mn-lt"/>
                      </a:endParaRPr>
                    </a:p>
                  </a:txBody>
                  <a:tcPr anchor="ctr">
                    <a:solidFill>
                      <a:srgbClr val="0B2036"/>
                    </a:solidFill>
                  </a:tcPr>
                </a:tc>
                <a:tc gridSpan="5">
                  <a:txBody>
                    <a:bodyPr/>
                    <a:lstStyle/>
                    <a:p>
                      <a:pPr algn="ctr" fontAlgn="b"/>
                      <a:r>
                        <a:rPr lang="en-AU" sz="1000" b="1" i="0" u="none" strike="noStrike" dirty="0">
                          <a:solidFill>
                            <a:schemeClr val="bg1"/>
                          </a:solidFill>
                          <a:effectLst/>
                          <a:latin typeface="+mn-lt"/>
                        </a:rPr>
                        <a:t>Cluster 1</a:t>
                      </a:r>
                    </a:p>
                  </a:txBody>
                  <a:tcPr anchor="ctr">
                    <a:solidFill>
                      <a:srgbClr val="0B2036"/>
                    </a:solidFill>
                  </a:tcPr>
                </a:tc>
                <a:tc hMerge="1">
                  <a:txBody>
                    <a:bodyPr/>
                    <a:lstStyle/>
                    <a:p>
                      <a:pPr algn="ctr" fontAlgn="b"/>
                      <a:endParaRPr lang="en-AU" sz="1000" b="1" i="0" u="none" strike="noStrike" dirty="0">
                        <a:solidFill>
                          <a:srgbClr val="000000"/>
                        </a:solidFill>
                        <a:effectLst/>
                        <a:latin typeface="Lucida Grande" panose="020B0600040502020204" pitchFamily="34" charset="0"/>
                      </a:endParaRPr>
                    </a:p>
                  </a:txBody>
                  <a:tcPr anchor="ctr">
                    <a:solidFill>
                      <a:srgbClr val="0B2036"/>
                    </a:solidFill>
                  </a:tcPr>
                </a:tc>
                <a:tc hMerge="1">
                  <a:txBody>
                    <a:bodyPr/>
                    <a:lstStyle/>
                    <a:p>
                      <a:endParaRPr lang="en-AU"/>
                    </a:p>
                  </a:txBody>
                  <a:tcPr/>
                </a:tc>
                <a:tc hMerge="1">
                  <a:txBody>
                    <a:bodyPr/>
                    <a:lstStyle/>
                    <a:p>
                      <a:pPr algn="ctr" fontAlgn="b"/>
                      <a:endParaRPr lang="en-AU" sz="1000" b="1" i="0" u="none" strike="noStrike" dirty="0">
                        <a:solidFill>
                          <a:srgbClr val="000000"/>
                        </a:solidFill>
                        <a:effectLst/>
                        <a:latin typeface="Lucida Grande" panose="020B0600040502020204" pitchFamily="34" charset="0"/>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tc gridSpan="5">
                  <a:txBody>
                    <a:bodyPr/>
                    <a:lstStyle/>
                    <a:p>
                      <a:pPr algn="ctr" fontAlgn="b"/>
                      <a:r>
                        <a:rPr lang="en-AU" sz="1000" b="1" i="0" u="none" strike="noStrike" dirty="0">
                          <a:solidFill>
                            <a:schemeClr val="bg1"/>
                          </a:solidFill>
                          <a:effectLst/>
                          <a:latin typeface="+mn-lt"/>
                        </a:rPr>
                        <a:t>Cluster 2</a:t>
                      </a:r>
                    </a:p>
                  </a:txBody>
                  <a:tcPr anchor="ctr">
                    <a:solidFill>
                      <a:srgbClr val="0B2036"/>
                    </a:solidFill>
                  </a:tcPr>
                </a:tc>
                <a:tc hMerge="1">
                  <a:txBody>
                    <a:bodyPr/>
                    <a:lstStyle/>
                    <a:p>
                      <a:pPr algn="ctr" fontAlgn="b"/>
                      <a:endParaRPr lang="en-AU" sz="1000" b="1" i="0" u="none" strike="noStrike" dirty="0">
                        <a:solidFill>
                          <a:srgbClr val="000000"/>
                        </a:solidFill>
                        <a:effectLst/>
                        <a:latin typeface="Lucida Grande" panose="020B0600040502020204" pitchFamily="34" charset="0"/>
                      </a:endParaRPr>
                    </a:p>
                  </a:txBody>
                  <a:tcPr anchor="ctr">
                    <a:solidFill>
                      <a:srgbClr val="0B2036"/>
                    </a:solidFill>
                  </a:tcPr>
                </a:tc>
                <a:tc hMerge="1">
                  <a:txBody>
                    <a:bodyPr/>
                    <a:lstStyle/>
                    <a:p>
                      <a:pPr algn="ctr" fontAlgn="b"/>
                      <a:endParaRPr lang="en-AU" sz="1000" b="1" i="0" u="none" strike="noStrike" dirty="0">
                        <a:solidFill>
                          <a:srgbClr val="000000"/>
                        </a:solidFill>
                        <a:effectLst/>
                        <a:latin typeface="Lucida Grande" panose="020B0600040502020204" pitchFamily="34" charset="0"/>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extLst>
                  <a:ext uri="{0D108BD9-81ED-4DB2-BD59-A6C34878D82A}">
                    <a16:rowId xmlns:a16="http://schemas.microsoft.com/office/drawing/2014/main" val="2383923948"/>
                  </a:ext>
                </a:extLst>
              </a:tr>
              <a:tr h="450747">
                <a:tc vMerge="1">
                  <a:txBody>
                    <a:bodyPr/>
                    <a:lstStyle/>
                    <a:p>
                      <a:pPr algn="ctr" fontAlgn="b"/>
                      <a:r>
                        <a:rPr lang="en-AU" sz="1000" u="none" strike="noStrike" dirty="0">
                          <a:effectLst/>
                        </a:rPr>
                        <a:t>Component</a:t>
                      </a:r>
                      <a:endParaRPr lang="en-AU" sz="1000" b="1" i="0" u="none" strike="noStrike" dirty="0">
                        <a:solidFill>
                          <a:srgbClr val="000000"/>
                        </a:solidFill>
                        <a:effectLst/>
                        <a:latin typeface="Lucida Grande" panose="020B0600040502020204" pitchFamily="34" charset="0"/>
                      </a:endParaRPr>
                    </a:p>
                  </a:txBody>
                  <a:tcPr anchor="ctr">
                    <a:solidFill>
                      <a:srgbClr val="0B2036"/>
                    </a:solidFill>
                  </a:tcPr>
                </a:tc>
                <a:tc rowSpan="2">
                  <a:txBody>
                    <a:bodyPr/>
                    <a:lstStyle/>
                    <a:p>
                      <a:pPr algn="ctr" fontAlgn="b"/>
                      <a:r>
                        <a:rPr lang="en-AU" sz="1000" b="1" u="none" strike="noStrike" dirty="0">
                          <a:solidFill>
                            <a:schemeClr val="bg1"/>
                          </a:solidFill>
                          <a:effectLst/>
                          <a:latin typeface="+mn-lt"/>
                        </a:rPr>
                        <a:t>TRUE </a:t>
                      </a:r>
                      <a:endParaRPr lang="en-AU" sz="1000" b="1" i="0" u="none" strike="noStrike" dirty="0">
                        <a:solidFill>
                          <a:schemeClr val="bg1"/>
                        </a:solidFill>
                        <a:effectLst/>
                        <a:latin typeface="+mn-lt"/>
                      </a:endParaRPr>
                    </a:p>
                  </a:txBody>
                  <a:tcPr anchor="ctr">
                    <a:solidFill>
                      <a:srgbClr val="0B2036"/>
                    </a:solidFill>
                  </a:tcPr>
                </a:tc>
                <a:tc gridSpan="2">
                  <a:txBody>
                    <a:bodyPr/>
                    <a:lstStyle/>
                    <a:p>
                      <a:pPr algn="ctr" fontAlgn="b"/>
                      <a:r>
                        <a:rPr lang="en-AU" sz="1000" b="1" u="none" strike="noStrike" dirty="0">
                          <a:solidFill>
                            <a:schemeClr val="bg1"/>
                          </a:solidFill>
                          <a:effectLst/>
                          <a:latin typeface="+mn-lt"/>
                        </a:rPr>
                        <a:t>D (GRDC) </a:t>
                      </a:r>
                      <a:endParaRPr lang="en-AU" sz="1000" b="1" i="0" u="none" strike="noStrike" dirty="0">
                        <a:solidFill>
                          <a:schemeClr val="bg1"/>
                        </a:solidFill>
                        <a:effectLst/>
                        <a:latin typeface="+mn-lt"/>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tc gridSpan="2">
                  <a:txBody>
                    <a:bodyPr/>
                    <a:lstStyle/>
                    <a:p>
                      <a:pPr algn="ctr" fontAlgn="b"/>
                      <a:r>
                        <a:rPr lang="en-AU" sz="1000" b="1" u="none" strike="noStrike" dirty="0">
                          <a:solidFill>
                            <a:schemeClr val="bg1"/>
                          </a:solidFill>
                          <a:effectLst/>
                          <a:latin typeface="+mn-lt"/>
                        </a:rPr>
                        <a:t>E (Breeder)</a:t>
                      </a: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tc rowSpan="2">
                  <a:txBody>
                    <a:bodyPr/>
                    <a:lstStyle/>
                    <a:p>
                      <a:pPr algn="ctr" fontAlgn="b"/>
                      <a:r>
                        <a:rPr lang="en-AU" sz="1000" b="1" u="none" strike="noStrike" dirty="0">
                          <a:solidFill>
                            <a:schemeClr val="bg1"/>
                          </a:solidFill>
                          <a:effectLst/>
                          <a:latin typeface="+mn-lt"/>
                        </a:rPr>
                        <a:t>TRUE</a:t>
                      </a:r>
                      <a:endParaRPr lang="en-AU" sz="1000" b="1" i="0" u="none" strike="noStrike" dirty="0">
                        <a:solidFill>
                          <a:schemeClr val="bg1"/>
                        </a:solidFill>
                        <a:effectLst/>
                        <a:latin typeface="+mn-lt"/>
                      </a:endParaRPr>
                    </a:p>
                  </a:txBody>
                  <a:tcPr anchor="ctr">
                    <a:solidFill>
                      <a:srgbClr val="0B2036"/>
                    </a:solidFill>
                  </a:tcPr>
                </a:tc>
                <a:tc gridSpan="2">
                  <a:txBody>
                    <a:bodyPr/>
                    <a:lstStyle/>
                    <a:p>
                      <a:pPr algn="ctr" fontAlgn="b"/>
                      <a:r>
                        <a:rPr lang="en-AU" sz="1000" b="1" u="none" strike="noStrike" dirty="0">
                          <a:solidFill>
                            <a:schemeClr val="bg1"/>
                          </a:solidFill>
                          <a:effectLst/>
                          <a:latin typeface="+mn-lt"/>
                        </a:rPr>
                        <a:t>D (GRDC) </a:t>
                      </a:r>
                      <a:endParaRPr lang="en-AU" sz="1000" b="1" i="0" u="none" strike="noStrike" dirty="0">
                        <a:solidFill>
                          <a:schemeClr val="bg1"/>
                        </a:solidFill>
                        <a:effectLst/>
                        <a:latin typeface="+mn-lt"/>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tc gridSpan="2">
                  <a:txBody>
                    <a:bodyPr/>
                    <a:lstStyle/>
                    <a:p>
                      <a:pPr algn="ctr" fontAlgn="b"/>
                      <a:r>
                        <a:rPr lang="en-AU" sz="1000" b="1" u="none" strike="noStrike" dirty="0">
                          <a:solidFill>
                            <a:schemeClr val="bg1"/>
                          </a:solidFill>
                          <a:effectLst/>
                          <a:latin typeface="+mn-lt"/>
                        </a:rPr>
                        <a:t>E (Breeder)</a:t>
                      </a: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extLst>
                  <a:ext uri="{0D108BD9-81ED-4DB2-BD59-A6C34878D82A}">
                    <a16:rowId xmlns:a16="http://schemas.microsoft.com/office/drawing/2014/main" val="2793222074"/>
                  </a:ext>
                </a:extLst>
              </a:tr>
              <a:tr h="456373">
                <a:tc vMerge="1">
                  <a:txBody>
                    <a:bodyPr/>
                    <a:lstStyle/>
                    <a:p>
                      <a:pPr algn="ctr" fontAlgn="b"/>
                      <a:endParaRPr lang="en-AU" sz="1000" b="1" i="0" u="none" strike="noStrike" dirty="0">
                        <a:solidFill>
                          <a:srgbClr val="000000"/>
                        </a:solidFill>
                        <a:effectLst/>
                        <a:latin typeface="Lucida Grande" panose="020B0600040502020204" pitchFamily="34" charset="0"/>
                      </a:endParaRPr>
                    </a:p>
                  </a:txBody>
                  <a:tcPr anchor="ctr">
                    <a:solidFill>
                      <a:srgbClr val="0B2036"/>
                    </a:solidFill>
                  </a:tcPr>
                </a:tc>
                <a:tc v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AU" sz="1000" b="1" u="none" strike="noStrike" dirty="0">
                          <a:solidFill>
                            <a:schemeClr val="bg1"/>
                          </a:solidFill>
                          <a:effectLst/>
                          <a:latin typeface="+mn-lt"/>
                        </a:rPr>
                        <a:t>Bias%</a:t>
                      </a:r>
                      <a:endParaRPr lang="en-AU" sz="1000" b="1" i="0" u="none" strike="noStrike" dirty="0">
                        <a:solidFill>
                          <a:schemeClr val="bg1"/>
                        </a:solidFill>
                        <a:effectLst/>
                        <a:latin typeface="+mn-lt"/>
                      </a:endParaRPr>
                    </a:p>
                  </a:txBody>
                  <a:tcPr anchor="ctr">
                    <a:solidFill>
                      <a:srgbClr val="0B2036"/>
                    </a:solidFill>
                  </a:tcPr>
                </a:tc>
                <a:tc>
                  <a:txBody>
                    <a:bodyPr/>
                    <a:lstStyle/>
                    <a:p>
                      <a:pPr algn="ctr" fontAlgn="b"/>
                      <a:r>
                        <a:rPr lang="en-AU" sz="1000" b="1" i="0" u="none" strike="noStrike" dirty="0">
                          <a:solidFill>
                            <a:schemeClr val="bg1"/>
                          </a:solidFill>
                          <a:effectLst/>
                          <a:latin typeface="+mn-lt"/>
                        </a:rPr>
                        <a:t>CV%</a:t>
                      </a:r>
                    </a:p>
                  </a:txBody>
                  <a:tcPr anchor="ctr">
                    <a:solidFill>
                      <a:srgbClr val="0B2036"/>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AU" sz="1000" b="1" u="none" strike="noStrike" dirty="0">
                          <a:solidFill>
                            <a:schemeClr val="bg1"/>
                          </a:solidFill>
                          <a:effectLst/>
                          <a:latin typeface="+mn-lt"/>
                        </a:rPr>
                        <a:t>Bias%</a:t>
                      </a:r>
                      <a:endParaRPr lang="en-AU" sz="1000" b="1" i="0" u="none" strike="noStrike" dirty="0">
                        <a:solidFill>
                          <a:schemeClr val="bg1"/>
                        </a:solidFill>
                        <a:effectLst/>
                        <a:latin typeface="+mn-lt"/>
                      </a:endParaRPr>
                    </a:p>
                  </a:txBody>
                  <a:tcPr anchor="ctr">
                    <a:solidFill>
                      <a:srgbClr val="0B2036"/>
                    </a:solidFill>
                  </a:tcPr>
                </a:tc>
                <a:tc>
                  <a:txBody>
                    <a:bodyPr/>
                    <a:lstStyle/>
                    <a:p>
                      <a:pPr algn="ctr" fontAlgn="b"/>
                      <a:r>
                        <a:rPr lang="en-AU" sz="1000" b="1" i="0" u="none" strike="noStrike" dirty="0">
                          <a:solidFill>
                            <a:schemeClr val="bg1"/>
                          </a:solidFill>
                          <a:effectLst/>
                          <a:latin typeface="+mn-lt"/>
                        </a:rPr>
                        <a:t>CV%</a:t>
                      </a:r>
                    </a:p>
                  </a:txBody>
                  <a:tcPr anchor="ctr">
                    <a:solidFill>
                      <a:srgbClr val="0B2036"/>
                    </a:solidFill>
                  </a:tcPr>
                </a:tc>
                <a:tc v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AU" sz="1000" b="1" u="none" strike="noStrike" dirty="0">
                          <a:solidFill>
                            <a:schemeClr val="bg1"/>
                          </a:solidFill>
                          <a:effectLst/>
                          <a:latin typeface="+mn-lt"/>
                        </a:rPr>
                        <a:t>Bias%</a:t>
                      </a:r>
                      <a:endParaRPr lang="en-AU" sz="1000" b="1" i="0" u="none" strike="noStrike" dirty="0">
                        <a:solidFill>
                          <a:schemeClr val="bg1"/>
                        </a:solidFill>
                        <a:effectLst/>
                        <a:latin typeface="+mn-lt"/>
                      </a:endParaRPr>
                    </a:p>
                  </a:txBody>
                  <a:tcPr anchor="ctr">
                    <a:solidFill>
                      <a:srgbClr val="0B2036"/>
                    </a:solidFill>
                  </a:tcPr>
                </a:tc>
                <a:tc>
                  <a:txBody>
                    <a:bodyPr/>
                    <a:lstStyle/>
                    <a:p>
                      <a:pPr algn="ctr" fontAlgn="b"/>
                      <a:r>
                        <a:rPr lang="en-AU" sz="1000" b="1" i="0" u="none" strike="noStrike" dirty="0">
                          <a:solidFill>
                            <a:schemeClr val="bg1"/>
                          </a:solidFill>
                          <a:effectLst/>
                          <a:latin typeface="+mn-lt"/>
                        </a:rPr>
                        <a:t>CV%</a:t>
                      </a:r>
                    </a:p>
                  </a:txBody>
                  <a:tcPr anchor="ctr">
                    <a:solidFill>
                      <a:srgbClr val="0B2036"/>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AU" sz="1000" b="1" u="none" strike="noStrike" dirty="0">
                          <a:solidFill>
                            <a:schemeClr val="bg1"/>
                          </a:solidFill>
                          <a:effectLst/>
                          <a:latin typeface="+mn-lt"/>
                        </a:rPr>
                        <a:t>Bias%</a:t>
                      </a:r>
                      <a:endParaRPr lang="en-AU" sz="1000" b="1" i="0" u="none" strike="noStrike" dirty="0">
                        <a:solidFill>
                          <a:schemeClr val="bg1"/>
                        </a:solidFill>
                        <a:effectLst/>
                        <a:latin typeface="+mn-lt"/>
                      </a:endParaRPr>
                    </a:p>
                  </a:txBody>
                  <a:tcPr anchor="ctr">
                    <a:solidFill>
                      <a:srgbClr val="0B2036"/>
                    </a:solidFill>
                  </a:tcPr>
                </a:tc>
                <a:tc>
                  <a:txBody>
                    <a:bodyPr/>
                    <a:lstStyle/>
                    <a:p>
                      <a:pPr algn="ctr" fontAlgn="b"/>
                      <a:r>
                        <a:rPr lang="en-AU" sz="1000" b="1" i="0" u="none" strike="noStrike" dirty="0">
                          <a:solidFill>
                            <a:schemeClr val="bg1"/>
                          </a:solidFill>
                          <a:effectLst/>
                          <a:latin typeface="+mn-lt"/>
                        </a:rPr>
                        <a:t>CV%</a:t>
                      </a:r>
                    </a:p>
                  </a:txBody>
                  <a:tcPr anchor="ctr">
                    <a:solidFill>
                      <a:srgbClr val="0B2036"/>
                    </a:solidFill>
                  </a:tcPr>
                </a:tc>
                <a:extLst>
                  <a:ext uri="{0D108BD9-81ED-4DB2-BD59-A6C34878D82A}">
                    <a16:rowId xmlns:a16="http://schemas.microsoft.com/office/drawing/2014/main" val="3636959796"/>
                  </a:ext>
                </a:extLst>
              </a:tr>
              <a:tr h="362027">
                <a:tc>
                  <a:txBody>
                    <a:bodyPr/>
                    <a:lstStyle/>
                    <a:p>
                      <a:pPr algn="ctr" fontAlgn="b"/>
                      <a:r>
                        <a:rPr lang="en-AU" sz="1000" u="none" strike="noStrike" dirty="0">
                          <a:effectLst/>
                          <a:latin typeface="+mn-lt"/>
                        </a:rPr>
                        <a:t>Variety</a:t>
                      </a:r>
                      <a:endParaRPr lang="en-AU" sz="1000" b="0" i="0" u="none" strike="noStrike" dirty="0">
                        <a:solidFill>
                          <a:srgbClr val="000000"/>
                        </a:solidFill>
                        <a:effectLst/>
                        <a:latin typeface="+mn-lt"/>
                      </a:endParaRPr>
                    </a:p>
                  </a:txBody>
                  <a:tcPr marL="1189" marR="1189" marT="1189" marB="0" anchor="b">
                    <a:lnB w="12700" cap="flat" cmpd="sng" algn="ctr">
                      <a:solidFill>
                        <a:schemeClr val="tx1"/>
                      </a:solidFill>
                      <a:prstDash val="sysDash"/>
                      <a:round/>
                      <a:headEnd type="none" w="med" len="med"/>
                      <a:tailEnd type="none" w="med" len="med"/>
                    </a:lnB>
                  </a:tcPr>
                </a:tc>
                <a:tc>
                  <a:txBody>
                    <a:bodyPr/>
                    <a:lstStyle/>
                    <a:p>
                      <a:pPr algn="r" fontAlgn="b"/>
                      <a:r>
                        <a:rPr lang="en-AU" sz="1000" u="none" strike="noStrike" dirty="0">
                          <a:effectLst/>
                          <a:latin typeface="+mn-lt"/>
                        </a:rPr>
                        <a:t>1079.771</a:t>
                      </a:r>
                      <a:endParaRPr lang="en-AU" sz="1000" b="0" i="0" u="none" strike="noStrike" dirty="0">
                        <a:solidFill>
                          <a:srgbClr val="000000"/>
                        </a:solidFill>
                        <a:effectLst/>
                        <a:latin typeface="+mn-lt"/>
                      </a:endParaRPr>
                    </a:p>
                  </a:txBody>
                  <a:tcPr marL="1189" marR="1189" marT="1189" marB="0" anchor="b">
                    <a:lnB w="12700" cap="flat" cmpd="sng" algn="ctr">
                      <a:solidFill>
                        <a:schemeClr val="tx1"/>
                      </a:solidFill>
                      <a:prstDash val="sysDash"/>
                      <a:round/>
                      <a:headEnd type="none" w="med" len="med"/>
                      <a:tailEnd type="none" w="med" len="med"/>
                    </a:lnB>
                  </a:tcPr>
                </a:tc>
                <a:tc>
                  <a:txBody>
                    <a:bodyPr/>
                    <a:lstStyle/>
                    <a:p>
                      <a:pPr algn="r" fontAlgn="b"/>
                      <a:r>
                        <a:rPr lang="en-AU" sz="1000" u="none" strike="noStrike" dirty="0">
                          <a:effectLst/>
                          <a:latin typeface="+mn-lt"/>
                        </a:rPr>
                        <a:t>0.40</a:t>
                      </a:r>
                      <a:endParaRPr lang="en-AU" sz="1000" b="0" i="0" u="none" strike="noStrike" dirty="0">
                        <a:solidFill>
                          <a:srgbClr val="000000"/>
                        </a:solidFill>
                        <a:effectLst/>
                        <a:latin typeface="+mn-lt"/>
                      </a:endParaRPr>
                    </a:p>
                  </a:txBody>
                  <a:tcPr marL="1189" marR="1189" marT="1189" marB="0" anchor="b">
                    <a:lnB w="12700" cap="flat" cmpd="sng" algn="ctr">
                      <a:solidFill>
                        <a:schemeClr val="tx1"/>
                      </a:solidFill>
                      <a:prstDash val="sysDash"/>
                      <a:round/>
                      <a:headEnd type="none" w="med" len="med"/>
                      <a:tailEnd type="none" w="med" len="med"/>
                    </a:lnB>
                  </a:tcPr>
                </a:tc>
                <a:tc>
                  <a:txBody>
                    <a:bodyPr/>
                    <a:lstStyle/>
                    <a:p>
                      <a:pPr algn="r" fontAlgn="b"/>
                      <a:r>
                        <a:rPr lang="en-AU" sz="1000" b="0" i="0" u="none" strike="noStrike" dirty="0">
                          <a:solidFill>
                            <a:srgbClr val="000000"/>
                          </a:solidFill>
                          <a:effectLst/>
                          <a:latin typeface="+mn-lt"/>
                        </a:rPr>
                        <a:t>33.8</a:t>
                      </a:r>
                    </a:p>
                  </a:txBody>
                  <a:tcPr marL="1189" marR="1189" marT="1189" marB="0" anchor="b">
                    <a:lnB w="12700" cap="flat" cmpd="sng" algn="ctr">
                      <a:solidFill>
                        <a:schemeClr val="tx1"/>
                      </a:solidFill>
                      <a:prstDash val="sysDash"/>
                      <a:round/>
                      <a:headEnd type="none" w="med" len="med"/>
                      <a:tailEnd type="none" w="med" len="med"/>
                    </a:lnB>
                  </a:tcPr>
                </a:tc>
                <a:tc>
                  <a:txBody>
                    <a:bodyPr/>
                    <a:lstStyle/>
                    <a:p>
                      <a:pPr algn="r" fontAlgn="b"/>
                      <a:r>
                        <a:rPr lang="en-AU" sz="1000" u="none" strike="noStrike" dirty="0">
                          <a:effectLst/>
                          <a:latin typeface="+mn-lt"/>
                        </a:rPr>
                        <a:t>-0.24</a:t>
                      </a:r>
                      <a:endParaRPr lang="en-AU" sz="1000" b="0" i="0" u="none" strike="noStrike" dirty="0">
                        <a:solidFill>
                          <a:srgbClr val="000000"/>
                        </a:solidFill>
                        <a:effectLst/>
                        <a:latin typeface="+mn-lt"/>
                      </a:endParaRPr>
                    </a:p>
                  </a:txBody>
                  <a:tcPr marL="1189" marR="1189" marT="1189" marB="0" anchor="b">
                    <a:lnB w="12700" cap="flat" cmpd="sng" algn="ctr">
                      <a:solidFill>
                        <a:schemeClr val="tx1"/>
                      </a:solidFill>
                      <a:prstDash val="sysDash"/>
                      <a:round/>
                      <a:headEnd type="none" w="med" len="med"/>
                      <a:tailEnd type="none" w="med" len="med"/>
                    </a:lnB>
                  </a:tcPr>
                </a:tc>
                <a:tc>
                  <a:txBody>
                    <a:bodyPr/>
                    <a:lstStyle/>
                    <a:p>
                      <a:pPr algn="r" fontAlgn="b"/>
                      <a:r>
                        <a:rPr lang="en-AU" sz="1000" b="0" i="0" u="none" strike="noStrike" dirty="0">
                          <a:solidFill>
                            <a:srgbClr val="000000"/>
                          </a:solidFill>
                          <a:effectLst/>
                          <a:latin typeface="+mn-lt"/>
                        </a:rPr>
                        <a:t>20.7</a:t>
                      </a:r>
                    </a:p>
                  </a:txBody>
                  <a:tcPr marL="1189" marR="1189" marT="1189" marB="0" anchor="b">
                    <a:lnB w="12700" cap="flat" cmpd="sng" algn="ctr">
                      <a:solidFill>
                        <a:schemeClr val="tx1"/>
                      </a:solidFill>
                      <a:prstDash val="sysDash"/>
                      <a:round/>
                      <a:headEnd type="none" w="med" len="med"/>
                      <a:tailEnd type="none" w="med" len="med"/>
                    </a:lnB>
                  </a:tcPr>
                </a:tc>
                <a:tc>
                  <a:txBody>
                    <a:bodyPr/>
                    <a:lstStyle/>
                    <a:p>
                      <a:pPr algn="r" fontAlgn="b"/>
                      <a:r>
                        <a:rPr lang="en-AU" sz="1000" b="0" i="0" u="none" strike="noStrike" dirty="0">
                          <a:solidFill>
                            <a:srgbClr val="000000"/>
                          </a:solidFill>
                          <a:effectLst/>
                          <a:latin typeface="+mn-lt"/>
                        </a:rPr>
                        <a:t>2853.993</a:t>
                      </a:r>
                    </a:p>
                  </a:txBody>
                  <a:tcPr marL="9525" marR="9525" marT="9525" marB="0" anchor="b">
                    <a:lnB w="12700" cap="flat" cmpd="sng" algn="ctr">
                      <a:solidFill>
                        <a:schemeClr val="tx1"/>
                      </a:solidFill>
                      <a:prstDash val="sysDash"/>
                      <a:round/>
                      <a:headEnd type="none" w="med" len="med"/>
                      <a:tailEnd type="none" w="med" len="med"/>
                    </a:lnB>
                  </a:tcPr>
                </a:tc>
                <a:tc>
                  <a:txBody>
                    <a:bodyPr/>
                    <a:lstStyle/>
                    <a:p>
                      <a:pPr algn="r" fontAlgn="b"/>
                      <a:r>
                        <a:rPr lang="en-AU" sz="1000" b="0" i="0" u="none" strike="noStrike" dirty="0">
                          <a:solidFill>
                            <a:srgbClr val="000000"/>
                          </a:solidFill>
                          <a:effectLst/>
                          <a:latin typeface="+mn-lt"/>
                        </a:rPr>
                        <a:t>-0.21</a:t>
                      </a:r>
                    </a:p>
                  </a:txBody>
                  <a:tcPr marL="9525" marR="9525" marT="9525" marB="0" anchor="b">
                    <a:lnB w="12700" cap="flat" cmpd="sng" algn="ctr">
                      <a:solidFill>
                        <a:schemeClr val="tx1"/>
                      </a:solidFill>
                      <a:prstDash val="sysDash"/>
                      <a:round/>
                      <a:headEnd type="none" w="med" len="med"/>
                      <a:tailEnd type="none" w="med" len="med"/>
                    </a:lnB>
                  </a:tcPr>
                </a:tc>
                <a:tc>
                  <a:txBody>
                    <a:bodyPr/>
                    <a:lstStyle/>
                    <a:p>
                      <a:pPr algn="r" fontAlgn="b"/>
                      <a:r>
                        <a:rPr lang="en-AU" sz="1000" b="0" i="0" u="none" strike="noStrike" dirty="0">
                          <a:solidFill>
                            <a:srgbClr val="000000"/>
                          </a:solidFill>
                          <a:effectLst/>
                          <a:latin typeface="+mn-lt"/>
                        </a:rPr>
                        <a:t>31.4</a:t>
                      </a:r>
                    </a:p>
                  </a:txBody>
                  <a:tcPr marL="9525" marR="9525" marT="9525" marB="0" anchor="b">
                    <a:lnB w="12700" cap="flat" cmpd="sng" algn="ctr">
                      <a:solidFill>
                        <a:schemeClr val="tx1"/>
                      </a:solidFill>
                      <a:prstDash val="sysDash"/>
                      <a:round/>
                      <a:headEnd type="none" w="med" len="med"/>
                      <a:tailEnd type="none" w="med" len="med"/>
                    </a:lnB>
                  </a:tcPr>
                </a:tc>
                <a:tc>
                  <a:txBody>
                    <a:bodyPr/>
                    <a:lstStyle/>
                    <a:p>
                      <a:pPr algn="r" fontAlgn="b"/>
                      <a:r>
                        <a:rPr lang="en-AU" sz="1000" b="0" i="0" u="none" strike="noStrike" dirty="0">
                          <a:solidFill>
                            <a:srgbClr val="000000"/>
                          </a:solidFill>
                          <a:effectLst/>
                          <a:latin typeface="+mn-lt"/>
                        </a:rPr>
                        <a:t>-0.09</a:t>
                      </a:r>
                    </a:p>
                  </a:txBody>
                  <a:tcPr marL="9525" marR="9525" marT="9525" marB="0" anchor="b">
                    <a:lnB w="12700" cap="flat" cmpd="sng" algn="ctr">
                      <a:solidFill>
                        <a:schemeClr val="tx1"/>
                      </a:solidFill>
                      <a:prstDash val="sysDash"/>
                      <a:round/>
                      <a:headEnd type="none" w="med" len="med"/>
                      <a:tailEnd type="none" w="med" len="med"/>
                    </a:lnB>
                  </a:tcPr>
                </a:tc>
                <a:tc>
                  <a:txBody>
                    <a:bodyPr/>
                    <a:lstStyle/>
                    <a:p>
                      <a:pPr algn="r" fontAlgn="b"/>
                      <a:r>
                        <a:rPr lang="en-AU" sz="1000" b="0" i="0" u="none" strike="noStrike" dirty="0">
                          <a:solidFill>
                            <a:srgbClr val="000000"/>
                          </a:solidFill>
                          <a:effectLst/>
                          <a:latin typeface="+mn-lt"/>
                        </a:rPr>
                        <a:t>16.8</a:t>
                      </a:r>
                    </a:p>
                  </a:txBody>
                  <a:tcPr marL="9525" marR="9525" marT="9525" marB="0" anchor="b">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306050864"/>
                  </a:ext>
                </a:extLst>
              </a:tr>
              <a:tr h="278460">
                <a:tc>
                  <a:txBody>
                    <a:bodyPr/>
                    <a:lstStyle/>
                    <a:p>
                      <a:pPr algn="ctr" fontAlgn="b"/>
                      <a:r>
                        <a:rPr lang="en-AU" sz="1000" u="none" strike="noStrike" dirty="0">
                          <a:effectLst/>
                          <a:latin typeface="+mn-lt"/>
                        </a:rPr>
                        <a:t>CBlock</a:t>
                      </a:r>
                      <a:endParaRPr lang="en-AU" sz="1000" b="0" i="0" u="none" strike="noStrike" dirty="0">
                        <a:solidFill>
                          <a:srgbClr val="000000"/>
                        </a:solidFill>
                        <a:effectLst/>
                        <a:latin typeface="+mn-lt"/>
                      </a:endParaRPr>
                    </a:p>
                  </a:txBody>
                  <a:tcPr marL="1189" marR="1189" marT="1189" marB="0" anchor="b">
                    <a:lnT w="12700" cap="flat" cmpd="sng" algn="ctr">
                      <a:solidFill>
                        <a:schemeClr val="tx1"/>
                      </a:solidFill>
                      <a:prstDash val="sysDash"/>
                      <a:round/>
                      <a:headEnd type="none" w="med" len="med"/>
                      <a:tailEnd type="none" w="med" len="med"/>
                    </a:lnT>
                  </a:tcPr>
                </a:tc>
                <a:tc>
                  <a:txBody>
                    <a:bodyPr/>
                    <a:lstStyle/>
                    <a:p>
                      <a:pPr algn="r" fontAlgn="b"/>
                      <a:r>
                        <a:rPr lang="en-AU" sz="1000" u="none" strike="noStrike">
                          <a:effectLst/>
                          <a:latin typeface="+mn-lt"/>
                        </a:rPr>
                        <a:t>55.352</a:t>
                      </a:r>
                      <a:endParaRPr lang="en-AU" sz="1000" b="0" i="0" u="none" strike="noStrike">
                        <a:solidFill>
                          <a:srgbClr val="000000"/>
                        </a:solidFill>
                        <a:effectLst/>
                        <a:latin typeface="+mn-lt"/>
                      </a:endParaRPr>
                    </a:p>
                  </a:txBody>
                  <a:tcPr marL="1189" marR="1189" marT="1189" marB="0" anchor="b">
                    <a:lnT w="12700" cap="flat" cmpd="sng" algn="ctr">
                      <a:solidFill>
                        <a:schemeClr val="tx1"/>
                      </a:solidFill>
                      <a:prstDash val="sysDash"/>
                      <a:round/>
                      <a:headEnd type="none" w="med" len="med"/>
                      <a:tailEnd type="none" w="med" len="med"/>
                    </a:lnT>
                  </a:tcPr>
                </a:tc>
                <a:tc>
                  <a:txBody>
                    <a:bodyPr/>
                    <a:lstStyle/>
                    <a:p>
                      <a:pPr algn="r" fontAlgn="b"/>
                      <a:r>
                        <a:rPr lang="en-AU" sz="1000" u="none" strike="noStrike" dirty="0">
                          <a:effectLst/>
                          <a:latin typeface="+mn-lt"/>
                        </a:rPr>
                        <a:t>17.35</a:t>
                      </a:r>
                      <a:endParaRPr lang="en-AU" sz="1000" b="0" i="0" u="none" strike="noStrike" dirty="0">
                        <a:solidFill>
                          <a:srgbClr val="000000"/>
                        </a:solidFill>
                        <a:effectLst/>
                        <a:latin typeface="+mn-lt"/>
                      </a:endParaRPr>
                    </a:p>
                  </a:txBody>
                  <a:tcPr marL="1189" marR="1189" marT="1189" marB="0" anchor="b">
                    <a:lnT w="12700" cap="flat" cmpd="sng" algn="ctr">
                      <a:solidFill>
                        <a:schemeClr val="tx1"/>
                      </a:solidFill>
                      <a:prstDash val="sysDash"/>
                      <a:round/>
                      <a:headEnd type="none" w="med" len="med"/>
                      <a:tailEnd type="none" w="med" len="med"/>
                    </a:lnT>
                  </a:tcPr>
                </a:tc>
                <a:tc>
                  <a:txBody>
                    <a:bodyPr/>
                    <a:lstStyle/>
                    <a:p>
                      <a:pPr algn="r" fontAlgn="b"/>
                      <a:r>
                        <a:rPr lang="en-AU" sz="1000" b="0" i="0" u="none" strike="noStrike" dirty="0">
                          <a:solidFill>
                            <a:srgbClr val="000000"/>
                          </a:solidFill>
                          <a:effectLst/>
                          <a:latin typeface="+mn-lt"/>
                        </a:rPr>
                        <a:t>177.9</a:t>
                      </a:r>
                    </a:p>
                  </a:txBody>
                  <a:tcPr marL="1189" marR="1189" marT="1189" marB="0" anchor="b">
                    <a:lnT w="12700" cap="flat" cmpd="sng" algn="ctr">
                      <a:solidFill>
                        <a:schemeClr val="tx1"/>
                      </a:solidFill>
                      <a:prstDash val="sysDash"/>
                      <a:round/>
                      <a:headEnd type="none" w="med" len="med"/>
                      <a:tailEnd type="none" w="med" len="med"/>
                    </a:lnT>
                  </a:tcPr>
                </a:tc>
                <a:tc>
                  <a:txBody>
                    <a:bodyPr/>
                    <a:lstStyle/>
                    <a:p>
                      <a:pPr algn="r" fontAlgn="b"/>
                      <a:r>
                        <a:rPr lang="en-AU" sz="1000" u="none" strike="noStrike">
                          <a:effectLst/>
                          <a:latin typeface="+mn-lt"/>
                        </a:rPr>
                        <a:t>8.47</a:t>
                      </a:r>
                      <a:endParaRPr lang="en-AU" sz="1000" b="0" i="0" u="none" strike="noStrike">
                        <a:solidFill>
                          <a:srgbClr val="000000"/>
                        </a:solidFill>
                        <a:effectLst/>
                        <a:latin typeface="+mn-lt"/>
                      </a:endParaRPr>
                    </a:p>
                  </a:txBody>
                  <a:tcPr marL="1189" marR="1189" marT="1189" marB="0" anchor="b">
                    <a:lnT w="12700" cap="flat" cmpd="sng" algn="ctr">
                      <a:solidFill>
                        <a:schemeClr val="tx1"/>
                      </a:solidFill>
                      <a:prstDash val="sysDash"/>
                      <a:round/>
                      <a:headEnd type="none" w="med" len="med"/>
                      <a:tailEnd type="none" w="med" len="med"/>
                    </a:lnT>
                  </a:tcPr>
                </a:tc>
                <a:tc>
                  <a:txBody>
                    <a:bodyPr/>
                    <a:lstStyle/>
                    <a:p>
                      <a:pPr algn="r" fontAlgn="b"/>
                      <a:r>
                        <a:rPr lang="en-AU" sz="1000" b="0" i="0" u="none" strike="noStrike" dirty="0">
                          <a:solidFill>
                            <a:srgbClr val="000000"/>
                          </a:solidFill>
                          <a:effectLst/>
                          <a:latin typeface="+mn-lt"/>
                        </a:rPr>
                        <a:t>168.8</a:t>
                      </a:r>
                    </a:p>
                  </a:txBody>
                  <a:tcPr marL="1189" marR="1189" marT="1189" marB="0" anchor="b">
                    <a:lnT w="12700" cap="flat" cmpd="sng" algn="ctr">
                      <a:solidFill>
                        <a:schemeClr val="tx1"/>
                      </a:solidFill>
                      <a:prstDash val="sysDash"/>
                      <a:round/>
                      <a:headEnd type="none" w="med" len="med"/>
                      <a:tailEnd type="none" w="med" len="med"/>
                    </a:lnT>
                  </a:tcPr>
                </a:tc>
                <a:tc>
                  <a:txBody>
                    <a:bodyPr/>
                    <a:lstStyle/>
                    <a:p>
                      <a:pPr algn="r" fontAlgn="b"/>
                      <a:r>
                        <a:rPr lang="en-AU" sz="1000" b="0" i="0" u="none" strike="noStrike">
                          <a:solidFill>
                            <a:srgbClr val="000000"/>
                          </a:solidFill>
                          <a:effectLst/>
                          <a:latin typeface="+mn-lt"/>
                        </a:rPr>
                        <a:t>95.190</a:t>
                      </a:r>
                    </a:p>
                  </a:txBody>
                  <a:tcPr marL="9525" marR="9525" marT="9525" marB="0" anchor="b">
                    <a:lnT w="12700" cap="flat" cmpd="sng" algn="ctr">
                      <a:solidFill>
                        <a:schemeClr val="tx1"/>
                      </a:solidFill>
                      <a:prstDash val="sysDash"/>
                      <a:round/>
                      <a:headEnd type="none" w="med" len="med"/>
                      <a:tailEnd type="none" w="med" len="med"/>
                    </a:lnT>
                  </a:tcPr>
                </a:tc>
                <a:tc>
                  <a:txBody>
                    <a:bodyPr/>
                    <a:lstStyle/>
                    <a:p>
                      <a:pPr algn="r" fontAlgn="b"/>
                      <a:r>
                        <a:rPr lang="en-AU" sz="1000" b="0" i="0" u="none" strike="noStrike" dirty="0">
                          <a:solidFill>
                            <a:srgbClr val="000000"/>
                          </a:solidFill>
                          <a:effectLst/>
                          <a:latin typeface="+mn-lt"/>
                        </a:rPr>
                        <a:t>10.78</a:t>
                      </a:r>
                    </a:p>
                  </a:txBody>
                  <a:tcPr marL="9525" marR="9525" marT="9525" marB="0" anchor="b">
                    <a:lnT w="12700" cap="flat" cmpd="sng" algn="ctr">
                      <a:solidFill>
                        <a:schemeClr val="tx1"/>
                      </a:solidFill>
                      <a:prstDash val="sysDash"/>
                      <a:round/>
                      <a:headEnd type="none" w="med" len="med"/>
                      <a:tailEnd type="none" w="med" len="med"/>
                    </a:lnT>
                  </a:tcPr>
                </a:tc>
                <a:tc>
                  <a:txBody>
                    <a:bodyPr/>
                    <a:lstStyle/>
                    <a:p>
                      <a:pPr algn="r" fontAlgn="b"/>
                      <a:r>
                        <a:rPr lang="en-AU" sz="1000" b="0" i="0" u="none" strike="noStrike" dirty="0">
                          <a:solidFill>
                            <a:srgbClr val="000000"/>
                          </a:solidFill>
                          <a:effectLst/>
                          <a:latin typeface="+mn-lt"/>
                        </a:rPr>
                        <a:t>173.6</a:t>
                      </a:r>
                    </a:p>
                  </a:txBody>
                  <a:tcPr marL="9525" marR="9525" marT="9525" marB="0" anchor="b">
                    <a:lnT w="12700" cap="flat" cmpd="sng" algn="ctr">
                      <a:solidFill>
                        <a:schemeClr val="tx1"/>
                      </a:solidFill>
                      <a:prstDash val="sysDash"/>
                      <a:round/>
                      <a:headEnd type="none" w="med" len="med"/>
                      <a:tailEnd type="none" w="med" len="med"/>
                    </a:lnT>
                  </a:tcPr>
                </a:tc>
                <a:tc>
                  <a:txBody>
                    <a:bodyPr/>
                    <a:lstStyle/>
                    <a:p>
                      <a:pPr algn="r" fontAlgn="b"/>
                      <a:r>
                        <a:rPr lang="en-AU" sz="1000" b="0" i="0" u="none" strike="noStrike" dirty="0">
                          <a:solidFill>
                            <a:srgbClr val="000000"/>
                          </a:solidFill>
                          <a:effectLst/>
                          <a:latin typeface="+mn-lt"/>
                        </a:rPr>
                        <a:t>3.31</a:t>
                      </a:r>
                    </a:p>
                  </a:txBody>
                  <a:tcPr marL="9525" marR="9525" marT="9525" marB="0" anchor="b">
                    <a:lnT w="12700" cap="flat" cmpd="sng" algn="ctr">
                      <a:solidFill>
                        <a:schemeClr val="tx1"/>
                      </a:solidFill>
                      <a:prstDash val="sysDash"/>
                      <a:round/>
                      <a:headEnd type="none" w="med" len="med"/>
                      <a:tailEnd type="none" w="med" len="med"/>
                    </a:lnT>
                  </a:tcPr>
                </a:tc>
                <a:tc>
                  <a:txBody>
                    <a:bodyPr/>
                    <a:lstStyle/>
                    <a:p>
                      <a:pPr algn="r" fontAlgn="b"/>
                      <a:r>
                        <a:rPr lang="en-AU" sz="1000" b="0" i="0" u="none" strike="noStrike" dirty="0">
                          <a:solidFill>
                            <a:srgbClr val="000000"/>
                          </a:solidFill>
                          <a:effectLst/>
                          <a:latin typeface="+mn-lt"/>
                        </a:rPr>
                        <a:t>161.8</a:t>
                      </a:r>
                    </a:p>
                  </a:txBody>
                  <a:tcPr marL="9525" marR="9525" marT="9525" marB="0" anchor="b">
                    <a:lnT w="12700" cap="flat" cmpd="sng" algn="ctr">
                      <a:solidFill>
                        <a:schemeClr val="tx1"/>
                      </a:solidFill>
                      <a:prstDash val="sysDash"/>
                      <a:round/>
                      <a:headEnd type="none" w="med" len="med"/>
                      <a:tailEnd type="none" w="med" len="med"/>
                    </a:lnT>
                  </a:tcPr>
                </a:tc>
                <a:extLst>
                  <a:ext uri="{0D108BD9-81ED-4DB2-BD59-A6C34878D82A}">
                    <a16:rowId xmlns:a16="http://schemas.microsoft.com/office/drawing/2014/main" val="1454762828"/>
                  </a:ext>
                </a:extLst>
              </a:tr>
              <a:tr h="278460">
                <a:tc>
                  <a:txBody>
                    <a:bodyPr/>
                    <a:lstStyle/>
                    <a:p>
                      <a:pPr algn="ctr" fontAlgn="b"/>
                      <a:r>
                        <a:rPr lang="en-AU" sz="1000" u="none" strike="noStrike" dirty="0">
                          <a:effectLst/>
                          <a:latin typeface="+mn-lt"/>
                        </a:rPr>
                        <a:t>Range</a:t>
                      </a:r>
                      <a:endParaRPr lang="en-AU" sz="1000" b="0" i="0" u="none" strike="noStrike" dirty="0">
                        <a:solidFill>
                          <a:srgbClr val="000000"/>
                        </a:solidFill>
                        <a:effectLst/>
                        <a:latin typeface="+mn-lt"/>
                      </a:endParaRPr>
                    </a:p>
                  </a:txBody>
                  <a:tcPr marL="1189" marR="1189" marT="1189" marB="0" anchor="b"/>
                </a:tc>
                <a:tc>
                  <a:txBody>
                    <a:bodyPr/>
                    <a:lstStyle/>
                    <a:p>
                      <a:pPr algn="r" fontAlgn="b"/>
                      <a:r>
                        <a:rPr lang="en-AU" sz="1000" u="none" strike="noStrike">
                          <a:effectLst/>
                          <a:latin typeface="+mn-lt"/>
                        </a:rPr>
                        <a:t>71.842</a:t>
                      </a:r>
                      <a:endParaRPr lang="en-AU" sz="1000" b="0" i="0" u="none" strike="noStrike">
                        <a:solidFill>
                          <a:srgbClr val="000000"/>
                        </a:solidFill>
                        <a:effectLst/>
                        <a:latin typeface="+mn-lt"/>
                      </a:endParaRPr>
                    </a:p>
                  </a:txBody>
                  <a:tcPr marL="1189" marR="1189" marT="1189" marB="0" anchor="b"/>
                </a:tc>
                <a:tc>
                  <a:txBody>
                    <a:bodyPr/>
                    <a:lstStyle/>
                    <a:p>
                      <a:pPr algn="r" fontAlgn="b"/>
                      <a:r>
                        <a:rPr lang="en-AU" sz="1000" u="none" strike="noStrike" dirty="0">
                          <a:effectLst/>
                          <a:latin typeface="+mn-lt"/>
                        </a:rPr>
                        <a:t>-2.76</a:t>
                      </a:r>
                      <a:endParaRPr lang="en-AU" sz="1000" b="0" i="0" u="none" strike="noStrike" dirty="0">
                        <a:solidFill>
                          <a:srgbClr val="000000"/>
                        </a:solidFill>
                        <a:effectLst/>
                        <a:latin typeface="+mn-lt"/>
                      </a:endParaRPr>
                    </a:p>
                  </a:txBody>
                  <a:tcPr marL="1189" marR="1189" marT="1189" marB="0" anchor="b"/>
                </a:tc>
                <a:tc>
                  <a:txBody>
                    <a:bodyPr/>
                    <a:lstStyle/>
                    <a:p>
                      <a:pPr algn="r" fontAlgn="b"/>
                      <a:r>
                        <a:rPr lang="en-AU" sz="1000" b="0" i="0" u="none" strike="noStrike" dirty="0">
                          <a:solidFill>
                            <a:srgbClr val="000000"/>
                          </a:solidFill>
                          <a:effectLst/>
                          <a:latin typeface="+mn-lt"/>
                        </a:rPr>
                        <a:t>118.7</a:t>
                      </a:r>
                    </a:p>
                  </a:txBody>
                  <a:tcPr marL="1189" marR="1189" marT="1189" marB="0" anchor="b"/>
                </a:tc>
                <a:tc>
                  <a:txBody>
                    <a:bodyPr/>
                    <a:lstStyle/>
                    <a:p>
                      <a:pPr algn="r" fontAlgn="b"/>
                      <a:r>
                        <a:rPr lang="en-AU" sz="1000" u="none" strike="noStrike" dirty="0">
                          <a:effectLst/>
                          <a:latin typeface="+mn-lt"/>
                        </a:rPr>
                        <a:t>3.10</a:t>
                      </a:r>
                      <a:endParaRPr lang="en-AU" sz="1000" b="0" i="0" u="none" strike="noStrike" dirty="0">
                        <a:solidFill>
                          <a:srgbClr val="000000"/>
                        </a:solidFill>
                        <a:effectLst/>
                        <a:latin typeface="+mn-lt"/>
                      </a:endParaRPr>
                    </a:p>
                  </a:txBody>
                  <a:tcPr marL="1189" marR="1189" marT="1189" marB="0" anchor="b"/>
                </a:tc>
                <a:tc>
                  <a:txBody>
                    <a:bodyPr/>
                    <a:lstStyle/>
                    <a:p>
                      <a:pPr algn="r" fontAlgn="b"/>
                      <a:r>
                        <a:rPr lang="en-AU" sz="1000" b="0" i="0" u="none" strike="noStrike" dirty="0">
                          <a:solidFill>
                            <a:srgbClr val="000000"/>
                          </a:solidFill>
                          <a:effectLst/>
                          <a:latin typeface="+mn-lt"/>
                        </a:rPr>
                        <a:t>97.7</a:t>
                      </a:r>
                    </a:p>
                  </a:txBody>
                  <a:tcPr marL="1189" marR="1189" marT="1189" marB="0" anchor="b"/>
                </a:tc>
                <a:tc>
                  <a:txBody>
                    <a:bodyPr/>
                    <a:lstStyle/>
                    <a:p>
                      <a:pPr algn="r" fontAlgn="b"/>
                      <a:r>
                        <a:rPr lang="en-AU" sz="1000" b="0" i="0" u="none" strike="noStrike">
                          <a:solidFill>
                            <a:srgbClr val="000000"/>
                          </a:solidFill>
                          <a:effectLst/>
                          <a:latin typeface="+mn-lt"/>
                        </a:rPr>
                        <a:t>78.298</a:t>
                      </a:r>
                    </a:p>
                  </a:txBody>
                  <a:tcPr marL="9525" marR="9525" marT="9525" marB="0" anchor="b"/>
                </a:tc>
                <a:tc>
                  <a:txBody>
                    <a:bodyPr/>
                    <a:lstStyle/>
                    <a:p>
                      <a:pPr algn="r" fontAlgn="b"/>
                      <a:r>
                        <a:rPr lang="en-AU" sz="1000" b="0" i="0" u="none" strike="noStrike">
                          <a:solidFill>
                            <a:srgbClr val="000000"/>
                          </a:solidFill>
                          <a:effectLst/>
                          <a:latin typeface="+mn-lt"/>
                        </a:rPr>
                        <a:t>2.19</a:t>
                      </a:r>
                    </a:p>
                  </a:txBody>
                  <a:tcPr marL="9525" marR="9525" marT="9525" marB="0" anchor="b"/>
                </a:tc>
                <a:tc>
                  <a:txBody>
                    <a:bodyPr/>
                    <a:lstStyle/>
                    <a:p>
                      <a:pPr algn="r" fontAlgn="b"/>
                      <a:r>
                        <a:rPr lang="en-AU" sz="1000" b="0" i="0" u="none" strike="noStrike" dirty="0">
                          <a:solidFill>
                            <a:srgbClr val="000000"/>
                          </a:solidFill>
                          <a:effectLst/>
                          <a:latin typeface="+mn-lt"/>
                        </a:rPr>
                        <a:t>127.0</a:t>
                      </a:r>
                    </a:p>
                  </a:txBody>
                  <a:tcPr marL="9525" marR="9525" marT="9525" marB="0" anchor="b"/>
                </a:tc>
                <a:tc>
                  <a:txBody>
                    <a:bodyPr/>
                    <a:lstStyle/>
                    <a:p>
                      <a:pPr algn="r" fontAlgn="b"/>
                      <a:r>
                        <a:rPr lang="en-AU" sz="1000" b="0" i="0" u="none" strike="noStrike" dirty="0">
                          <a:solidFill>
                            <a:srgbClr val="000000"/>
                          </a:solidFill>
                          <a:effectLst/>
                          <a:latin typeface="+mn-lt"/>
                        </a:rPr>
                        <a:t>12.09</a:t>
                      </a:r>
                    </a:p>
                  </a:txBody>
                  <a:tcPr marL="9525" marR="9525" marT="9525" marB="0" anchor="b"/>
                </a:tc>
                <a:tc>
                  <a:txBody>
                    <a:bodyPr/>
                    <a:lstStyle/>
                    <a:p>
                      <a:pPr algn="r" fontAlgn="b"/>
                      <a:r>
                        <a:rPr lang="en-AU" sz="1000" b="0" i="0" u="none" strike="noStrike" dirty="0">
                          <a:solidFill>
                            <a:srgbClr val="000000"/>
                          </a:solidFill>
                          <a:effectLst/>
                          <a:latin typeface="+mn-lt"/>
                        </a:rPr>
                        <a:t>116.1</a:t>
                      </a:r>
                    </a:p>
                  </a:txBody>
                  <a:tcPr marL="9525" marR="9525" marT="9525" marB="0" anchor="b"/>
                </a:tc>
                <a:extLst>
                  <a:ext uri="{0D108BD9-81ED-4DB2-BD59-A6C34878D82A}">
                    <a16:rowId xmlns:a16="http://schemas.microsoft.com/office/drawing/2014/main" val="4023900118"/>
                  </a:ext>
                </a:extLst>
              </a:tr>
              <a:tr h="278460">
                <a:tc>
                  <a:txBody>
                    <a:bodyPr/>
                    <a:lstStyle/>
                    <a:p>
                      <a:pPr algn="ctr" fontAlgn="b"/>
                      <a:r>
                        <a:rPr lang="en-AU" sz="1000" u="none" strike="noStrike" dirty="0">
                          <a:effectLst/>
                          <a:latin typeface="+mn-lt"/>
                        </a:rPr>
                        <a:t>Row</a:t>
                      </a:r>
                      <a:endParaRPr lang="en-AU" sz="1000" b="0" i="0" u="none" strike="noStrike" dirty="0">
                        <a:solidFill>
                          <a:srgbClr val="000000"/>
                        </a:solidFill>
                        <a:effectLst/>
                        <a:latin typeface="+mn-lt"/>
                      </a:endParaRPr>
                    </a:p>
                  </a:txBody>
                  <a:tcPr marL="1189" marR="1189" marT="1189" marB="0" anchor="b"/>
                </a:tc>
                <a:tc>
                  <a:txBody>
                    <a:bodyPr/>
                    <a:lstStyle/>
                    <a:p>
                      <a:pPr algn="r" fontAlgn="b"/>
                      <a:r>
                        <a:rPr lang="en-AU" sz="1000" u="none" strike="noStrike">
                          <a:effectLst/>
                          <a:latin typeface="+mn-lt"/>
                        </a:rPr>
                        <a:t>19.233</a:t>
                      </a:r>
                      <a:endParaRPr lang="en-AU" sz="1000" b="0" i="0" u="none" strike="noStrike">
                        <a:solidFill>
                          <a:srgbClr val="000000"/>
                        </a:solidFill>
                        <a:effectLst/>
                        <a:latin typeface="+mn-lt"/>
                      </a:endParaRPr>
                    </a:p>
                  </a:txBody>
                  <a:tcPr marL="1189" marR="1189" marT="1189" marB="0" anchor="b"/>
                </a:tc>
                <a:tc>
                  <a:txBody>
                    <a:bodyPr/>
                    <a:lstStyle/>
                    <a:p>
                      <a:pPr algn="r" fontAlgn="b"/>
                      <a:r>
                        <a:rPr lang="en-AU" sz="1000" u="none" strike="noStrike">
                          <a:effectLst/>
                          <a:latin typeface="+mn-lt"/>
                        </a:rPr>
                        <a:t>71.44</a:t>
                      </a:r>
                      <a:endParaRPr lang="en-AU" sz="1000" b="0" i="0" u="none" strike="noStrike">
                        <a:solidFill>
                          <a:srgbClr val="000000"/>
                        </a:solidFill>
                        <a:effectLst/>
                        <a:latin typeface="+mn-lt"/>
                      </a:endParaRPr>
                    </a:p>
                  </a:txBody>
                  <a:tcPr marL="1189" marR="1189" marT="1189" marB="0" anchor="b"/>
                </a:tc>
                <a:tc>
                  <a:txBody>
                    <a:bodyPr/>
                    <a:lstStyle/>
                    <a:p>
                      <a:pPr algn="r" fontAlgn="b"/>
                      <a:r>
                        <a:rPr lang="en-AU" sz="1000" b="0" i="0" u="none" strike="noStrike" dirty="0">
                          <a:solidFill>
                            <a:srgbClr val="000000"/>
                          </a:solidFill>
                          <a:effectLst/>
                          <a:latin typeface="+mn-lt"/>
                        </a:rPr>
                        <a:t>134.6</a:t>
                      </a:r>
                    </a:p>
                  </a:txBody>
                  <a:tcPr marL="1189" marR="1189" marT="1189" marB="0" anchor="b"/>
                </a:tc>
                <a:tc>
                  <a:txBody>
                    <a:bodyPr/>
                    <a:lstStyle/>
                    <a:p>
                      <a:pPr algn="r" fontAlgn="b"/>
                      <a:r>
                        <a:rPr lang="en-AU" sz="1000" u="none" strike="noStrike">
                          <a:effectLst/>
                          <a:latin typeface="+mn-lt"/>
                        </a:rPr>
                        <a:t>24.08</a:t>
                      </a:r>
                      <a:endParaRPr lang="en-AU" sz="1000" b="0" i="0" u="none" strike="noStrike">
                        <a:solidFill>
                          <a:srgbClr val="000000"/>
                        </a:solidFill>
                        <a:effectLst/>
                        <a:latin typeface="+mn-lt"/>
                      </a:endParaRPr>
                    </a:p>
                  </a:txBody>
                  <a:tcPr marL="1189" marR="1189" marT="1189" marB="0" anchor="b"/>
                </a:tc>
                <a:tc>
                  <a:txBody>
                    <a:bodyPr/>
                    <a:lstStyle/>
                    <a:p>
                      <a:pPr algn="r" fontAlgn="b"/>
                      <a:r>
                        <a:rPr lang="en-AU" sz="1000" b="0" i="0" u="none" strike="noStrike" dirty="0">
                          <a:solidFill>
                            <a:srgbClr val="000000"/>
                          </a:solidFill>
                          <a:effectLst/>
                          <a:latin typeface="+mn-lt"/>
                        </a:rPr>
                        <a:t>135.7</a:t>
                      </a:r>
                    </a:p>
                  </a:txBody>
                  <a:tcPr marL="1189" marR="1189" marT="1189" marB="0" anchor="b"/>
                </a:tc>
                <a:tc>
                  <a:txBody>
                    <a:bodyPr/>
                    <a:lstStyle/>
                    <a:p>
                      <a:pPr algn="r" fontAlgn="b"/>
                      <a:r>
                        <a:rPr lang="en-AU" sz="1000" b="0" i="0" u="none" strike="noStrike">
                          <a:solidFill>
                            <a:srgbClr val="000000"/>
                          </a:solidFill>
                          <a:effectLst/>
                          <a:latin typeface="+mn-lt"/>
                        </a:rPr>
                        <a:t>66.720</a:t>
                      </a:r>
                    </a:p>
                  </a:txBody>
                  <a:tcPr marL="9525" marR="9525" marT="9525" marB="0" anchor="b"/>
                </a:tc>
                <a:tc>
                  <a:txBody>
                    <a:bodyPr/>
                    <a:lstStyle/>
                    <a:p>
                      <a:pPr algn="r" fontAlgn="b"/>
                      <a:r>
                        <a:rPr lang="en-AU" sz="1000" b="0" i="0" u="none" strike="noStrike">
                          <a:solidFill>
                            <a:srgbClr val="000000"/>
                          </a:solidFill>
                          <a:effectLst/>
                          <a:latin typeface="+mn-lt"/>
                        </a:rPr>
                        <a:t>22.93</a:t>
                      </a:r>
                    </a:p>
                  </a:txBody>
                  <a:tcPr marL="9525" marR="9525" marT="9525" marB="0" anchor="b"/>
                </a:tc>
                <a:tc>
                  <a:txBody>
                    <a:bodyPr/>
                    <a:lstStyle/>
                    <a:p>
                      <a:pPr algn="r" fontAlgn="b"/>
                      <a:r>
                        <a:rPr lang="en-AU" sz="1000" b="0" i="0" u="none" strike="noStrike" dirty="0">
                          <a:solidFill>
                            <a:srgbClr val="000000"/>
                          </a:solidFill>
                          <a:effectLst/>
                          <a:latin typeface="+mn-lt"/>
                        </a:rPr>
                        <a:t>110.6</a:t>
                      </a:r>
                    </a:p>
                  </a:txBody>
                  <a:tcPr marL="9525" marR="9525" marT="9525" marB="0" anchor="b"/>
                </a:tc>
                <a:tc>
                  <a:txBody>
                    <a:bodyPr/>
                    <a:lstStyle/>
                    <a:p>
                      <a:pPr algn="r" fontAlgn="b"/>
                      <a:r>
                        <a:rPr lang="en-AU" sz="1000" b="0" i="0" u="none" strike="noStrike" dirty="0">
                          <a:solidFill>
                            <a:srgbClr val="000000"/>
                          </a:solidFill>
                          <a:effectLst/>
                          <a:latin typeface="+mn-lt"/>
                        </a:rPr>
                        <a:t>12.39</a:t>
                      </a:r>
                    </a:p>
                  </a:txBody>
                  <a:tcPr marL="9525" marR="9525" marT="9525" marB="0" anchor="b"/>
                </a:tc>
                <a:tc>
                  <a:txBody>
                    <a:bodyPr/>
                    <a:lstStyle/>
                    <a:p>
                      <a:pPr algn="r" fontAlgn="b"/>
                      <a:r>
                        <a:rPr lang="en-AU" sz="1000" b="0" i="0" u="none" strike="noStrike" dirty="0">
                          <a:solidFill>
                            <a:srgbClr val="000000"/>
                          </a:solidFill>
                          <a:effectLst/>
                          <a:latin typeface="+mn-lt"/>
                        </a:rPr>
                        <a:t>111.6</a:t>
                      </a:r>
                    </a:p>
                  </a:txBody>
                  <a:tcPr marL="9525" marR="9525" marT="9525" marB="0" anchor="b"/>
                </a:tc>
                <a:extLst>
                  <a:ext uri="{0D108BD9-81ED-4DB2-BD59-A6C34878D82A}">
                    <a16:rowId xmlns:a16="http://schemas.microsoft.com/office/drawing/2014/main" val="2963065329"/>
                  </a:ext>
                </a:extLst>
              </a:tr>
              <a:tr h="278460">
                <a:tc>
                  <a:txBody>
                    <a:bodyPr/>
                    <a:lstStyle/>
                    <a:p>
                      <a:pPr algn="ctr" fontAlgn="b"/>
                      <a:r>
                        <a:rPr lang="en-AU" sz="1000" u="none" strike="noStrike" dirty="0" err="1">
                          <a:effectLst/>
                          <a:latin typeface="+mn-lt"/>
                        </a:rPr>
                        <a:t>FPlot</a:t>
                      </a:r>
                      <a:endParaRPr lang="en-AU" sz="1000" b="0" i="0" u="none" strike="noStrike" dirty="0">
                        <a:solidFill>
                          <a:srgbClr val="000000"/>
                        </a:solidFill>
                        <a:effectLst/>
                        <a:latin typeface="+mn-lt"/>
                      </a:endParaRPr>
                    </a:p>
                  </a:txBody>
                  <a:tcPr marL="1189" marR="1189" marT="1189" marB="0" anchor="b"/>
                </a:tc>
                <a:tc>
                  <a:txBody>
                    <a:bodyPr/>
                    <a:lstStyle/>
                    <a:p>
                      <a:pPr algn="r" fontAlgn="b"/>
                      <a:r>
                        <a:rPr lang="en-AU" sz="1000" u="none" strike="noStrike">
                          <a:effectLst/>
                          <a:latin typeface="+mn-lt"/>
                        </a:rPr>
                        <a:t>141.494</a:t>
                      </a:r>
                      <a:endParaRPr lang="en-AU" sz="1000" b="0" i="0" u="none" strike="noStrike">
                        <a:solidFill>
                          <a:srgbClr val="000000"/>
                        </a:solidFill>
                        <a:effectLst/>
                        <a:latin typeface="+mn-lt"/>
                      </a:endParaRPr>
                    </a:p>
                  </a:txBody>
                  <a:tcPr marL="1189" marR="1189" marT="1189" marB="0" anchor="b"/>
                </a:tc>
                <a:tc>
                  <a:txBody>
                    <a:bodyPr/>
                    <a:lstStyle/>
                    <a:p>
                      <a:pPr algn="r" fontAlgn="b"/>
                      <a:r>
                        <a:rPr lang="en-AU" sz="1000" u="none" strike="noStrike" dirty="0">
                          <a:effectLst/>
                          <a:latin typeface="+mn-lt"/>
                        </a:rPr>
                        <a:t>-13.65</a:t>
                      </a:r>
                      <a:endParaRPr lang="en-AU" sz="1000" b="0" i="0" u="none" strike="noStrike" dirty="0">
                        <a:solidFill>
                          <a:srgbClr val="000000"/>
                        </a:solidFill>
                        <a:effectLst/>
                        <a:latin typeface="+mn-lt"/>
                      </a:endParaRPr>
                    </a:p>
                  </a:txBody>
                  <a:tcPr marL="1189" marR="1189" marT="1189" marB="0" anchor="b"/>
                </a:tc>
                <a:tc>
                  <a:txBody>
                    <a:bodyPr/>
                    <a:lstStyle/>
                    <a:p>
                      <a:pPr algn="r" fontAlgn="b"/>
                      <a:r>
                        <a:rPr lang="en-AU" sz="1000" b="0" i="0" u="none" strike="noStrike" dirty="0">
                          <a:solidFill>
                            <a:srgbClr val="000000"/>
                          </a:solidFill>
                          <a:effectLst/>
                          <a:latin typeface="+mn-lt"/>
                        </a:rPr>
                        <a:t>72.8</a:t>
                      </a:r>
                    </a:p>
                  </a:txBody>
                  <a:tcPr marL="1189" marR="1189" marT="1189" marB="0" anchor="b"/>
                </a:tc>
                <a:tc>
                  <a:txBody>
                    <a:bodyPr/>
                    <a:lstStyle/>
                    <a:p>
                      <a:pPr algn="r" fontAlgn="b"/>
                      <a:r>
                        <a:rPr lang="en-AU" sz="1000" u="none" strike="noStrike" dirty="0">
                          <a:effectLst/>
                          <a:latin typeface="+mn-lt"/>
                        </a:rPr>
                        <a:t>3.55</a:t>
                      </a:r>
                      <a:endParaRPr lang="en-AU" sz="1000" b="0" i="0" u="none" strike="noStrike" dirty="0">
                        <a:solidFill>
                          <a:srgbClr val="000000"/>
                        </a:solidFill>
                        <a:effectLst/>
                        <a:latin typeface="+mn-lt"/>
                      </a:endParaRPr>
                    </a:p>
                  </a:txBody>
                  <a:tcPr marL="1189" marR="1189" marT="1189" marB="0" anchor="b"/>
                </a:tc>
                <a:tc>
                  <a:txBody>
                    <a:bodyPr/>
                    <a:lstStyle/>
                    <a:p>
                      <a:pPr algn="r" fontAlgn="b"/>
                      <a:r>
                        <a:rPr lang="en-AU" sz="1000" b="0" i="0" u="none" strike="noStrike" dirty="0">
                          <a:solidFill>
                            <a:srgbClr val="000000"/>
                          </a:solidFill>
                          <a:effectLst/>
                          <a:latin typeface="+mn-lt"/>
                        </a:rPr>
                        <a:t>87.4</a:t>
                      </a:r>
                    </a:p>
                  </a:txBody>
                  <a:tcPr marL="1189" marR="1189" marT="1189" marB="0" anchor="b"/>
                </a:tc>
                <a:tc>
                  <a:txBody>
                    <a:bodyPr/>
                    <a:lstStyle/>
                    <a:p>
                      <a:pPr algn="r" fontAlgn="b"/>
                      <a:r>
                        <a:rPr lang="en-AU" sz="1000" b="0" i="0" u="none" strike="noStrike" dirty="0">
                          <a:solidFill>
                            <a:srgbClr val="000000"/>
                          </a:solidFill>
                          <a:effectLst/>
                          <a:latin typeface="+mn-lt"/>
                        </a:rPr>
                        <a:t>180.623</a:t>
                      </a:r>
                    </a:p>
                  </a:txBody>
                  <a:tcPr marL="9525" marR="9525" marT="9525" marB="0" anchor="b"/>
                </a:tc>
                <a:tc>
                  <a:txBody>
                    <a:bodyPr/>
                    <a:lstStyle/>
                    <a:p>
                      <a:pPr algn="r" fontAlgn="b"/>
                      <a:r>
                        <a:rPr lang="en-AU" sz="1000" b="0" i="0" u="none" strike="noStrike" dirty="0">
                          <a:solidFill>
                            <a:srgbClr val="000000"/>
                          </a:solidFill>
                          <a:effectLst/>
                          <a:latin typeface="+mn-lt"/>
                        </a:rPr>
                        <a:t>-11.05</a:t>
                      </a:r>
                    </a:p>
                  </a:txBody>
                  <a:tcPr marL="9525" marR="9525" marT="9525" marB="0" anchor="b"/>
                </a:tc>
                <a:tc>
                  <a:txBody>
                    <a:bodyPr/>
                    <a:lstStyle/>
                    <a:p>
                      <a:pPr algn="r" fontAlgn="b"/>
                      <a:r>
                        <a:rPr lang="en-AU" sz="1000" b="0" i="0" u="none" strike="noStrike" dirty="0">
                          <a:solidFill>
                            <a:srgbClr val="000000"/>
                          </a:solidFill>
                          <a:effectLst/>
                          <a:latin typeface="+mn-lt"/>
                        </a:rPr>
                        <a:t>80.4</a:t>
                      </a:r>
                    </a:p>
                  </a:txBody>
                  <a:tcPr marL="9525" marR="9525" marT="9525" marB="0" anchor="b"/>
                </a:tc>
                <a:tc>
                  <a:txBody>
                    <a:bodyPr/>
                    <a:lstStyle/>
                    <a:p>
                      <a:pPr algn="r" fontAlgn="b"/>
                      <a:r>
                        <a:rPr lang="en-AU" sz="1000" b="0" i="0" u="none" strike="noStrike" dirty="0">
                          <a:solidFill>
                            <a:srgbClr val="000000"/>
                          </a:solidFill>
                          <a:effectLst/>
                          <a:latin typeface="+mn-lt"/>
                        </a:rPr>
                        <a:t>5.81</a:t>
                      </a:r>
                    </a:p>
                  </a:txBody>
                  <a:tcPr marL="9525" marR="9525" marT="9525" marB="0" anchor="b"/>
                </a:tc>
                <a:tc>
                  <a:txBody>
                    <a:bodyPr/>
                    <a:lstStyle/>
                    <a:p>
                      <a:pPr algn="r" fontAlgn="b"/>
                      <a:r>
                        <a:rPr lang="en-AU" sz="1000" b="0" i="0" u="none" strike="noStrike" dirty="0">
                          <a:solidFill>
                            <a:srgbClr val="000000"/>
                          </a:solidFill>
                          <a:effectLst/>
                          <a:latin typeface="+mn-lt"/>
                        </a:rPr>
                        <a:t>95.6</a:t>
                      </a:r>
                    </a:p>
                  </a:txBody>
                  <a:tcPr marL="9525" marR="9525" marT="9525" marB="0" anchor="b"/>
                </a:tc>
                <a:extLst>
                  <a:ext uri="{0D108BD9-81ED-4DB2-BD59-A6C34878D82A}">
                    <a16:rowId xmlns:a16="http://schemas.microsoft.com/office/drawing/2014/main" val="1619823200"/>
                  </a:ext>
                </a:extLst>
              </a:tr>
            </a:tbl>
          </a:graphicData>
        </a:graphic>
      </p:graphicFrame>
      <p:sp>
        <p:nvSpPr>
          <p:cNvPr id="6" name="Slide Number Placeholder 5">
            <a:extLst>
              <a:ext uri="{FF2B5EF4-FFF2-40B4-BE49-F238E27FC236}">
                <a16:creationId xmlns:a16="http://schemas.microsoft.com/office/drawing/2014/main" id="{3921CFD5-FC02-48CF-1E65-97D6B68029B4}"/>
              </a:ext>
            </a:extLst>
          </p:cNvPr>
          <p:cNvSpPr>
            <a:spLocks noGrp="1"/>
          </p:cNvSpPr>
          <p:nvPr>
            <p:ph type="sldNum" sz="quarter" idx="7"/>
          </p:nvPr>
        </p:nvSpPr>
        <p:spPr>
          <a:xfrm>
            <a:off x="559981" y="3172738"/>
            <a:ext cx="210190" cy="123239"/>
          </a:xfrm>
        </p:spPr>
        <p:txBody>
          <a:bodyPr/>
          <a:lstStyle/>
          <a:p>
            <a:pPr marL="50852">
              <a:spcBef>
                <a:spcPts val="254"/>
              </a:spcBef>
            </a:pPr>
            <a:fld id="{81D60167-4931-47E6-BA6A-407CBD079E47}" type="slidenum">
              <a:rPr lang="en-AU" spc="-27" smtClean="0"/>
              <a:pPr marL="50852">
                <a:spcBef>
                  <a:spcPts val="254"/>
                </a:spcBef>
              </a:pPr>
              <a:t>39</a:t>
            </a:fld>
            <a:endParaRPr lang="en-AU" spc="-27" dirty="0"/>
          </a:p>
        </p:txBody>
      </p:sp>
      <p:pic>
        <p:nvPicPr>
          <p:cNvPr id="3" name="Picture 2" descr="A blue text on a black background&#10;&#10;Description automatically generated">
            <a:extLst>
              <a:ext uri="{FF2B5EF4-FFF2-40B4-BE49-F238E27FC236}">
                <a16:creationId xmlns:a16="http://schemas.microsoft.com/office/drawing/2014/main" id="{F97E794E-D48C-1131-09D9-3CCADE46D9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8175"/>
            <a:ext cx="1475117" cy="280754"/>
          </a:xfrm>
          <a:prstGeom prst="rect">
            <a:avLst/>
          </a:prstGeom>
        </p:spPr>
      </p:pic>
    </p:spTree>
    <p:extLst>
      <p:ext uri="{BB962C8B-B14F-4D97-AF65-F5344CB8AC3E}">
        <p14:creationId xmlns:p14="http://schemas.microsoft.com/office/powerpoint/2010/main" val="2061322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69105" y="815975"/>
            <a:ext cx="5250518" cy="2086081"/>
          </a:xfrm>
          <a:prstGeom prst="rect">
            <a:avLst/>
          </a:prstGeom>
        </p:spPr>
        <p:txBody>
          <a:bodyPr vert="horz" wrap="square" lIns="0" tIns="16951" rIns="0" bIns="0" rtlCol="0">
            <a:spAutoFit/>
          </a:bodyPr>
          <a:lstStyle/>
          <a:p>
            <a:pPr marL="42377" marR="6780">
              <a:lnSpc>
                <a:spcPct val="118000"/>
              </a:lnSpc>
              <a:spcBef>
                <a:spcPts val="133"/>
              </a:spcBef>
            </a:pPr>
            <a:r>
              <a:rPr lang="en-AU" sz="1400" b="1" dirty="0">
                <a:solidFill>
                  <a:srgbClr val="22373A"/>
                </a:solidFill>
                <a:cs typeface="Tahoma"/>
              </a:rPr>
              <a:t>Late maturity </a:t>
            </a:r>
            <a:r>
              <a:rPr lang="el-GR" sz="1400" b="1" i="1" dirty="0">
                <a:solidFill>
                  <a:srgbClr val="22373A"/>
                </a:solidFill>
                <a:cs typeface="Arial"/>
              </a:rPr>
              <a:t>α</a:t>
            </a:r>
            <a:r>
              <a:rPr lang="el-GR" sz="1400" b="1" dirty="0">
                <a:solidFill>
                  <a:srgbClr val="22373A"/>
                </a:solidFill>
                <a:cs typeface="Tahoma"/>
              </a:rPr>
              <a:t>-</a:t>
            </a:r>
            <a:r>
              <a:rPr lang="en-AU" sz="1400" b="1" dirty="0">
                <a:solidFill>
                  <a:srgbClr val="22373A"/>
                </a:solidFill>
                <a:cs typeface="Tahoma"/>
              </a:rPr>
              <a:t>amylase (LMA) expression </a:t>
            </a:r>
            <a:r>
              <a:rPr lang="en-AU" sz="1400" dirty="0">
                <a:solidFill>
                  <a:srgbClr val="22373A"/>
                </a:solidFill>
                <a:cs typeface="Tahoma"/>
              </a:rPr>
              <a:t>is one of the many </a:t>
            </a:r>
            <a:r>
              <a:rPr lang="en-AU" sz="1400" b="1" dirty="0">
                <a:solidFill>
                  <a:srgbClr val="22373A"/>
                </a:solidFill>
                <a:cs typeface="Tahoma"/>
              </a:rPr>
              <a:t>challenges</a:t>
            </a:r>
            <a:r>
              <a:rPr lang="en-AU" sz="1400" dirty="0">
                <a:solidFill>
                  <a:srgbClr val="22373A"/>
                </a:solidFill>
                <a:cs typeface="Tahoma"/>
              </a:rPr>
              <a:t> facing the Australian wheat breeding industry.</a:t>
            </a:r>
          </a:p>
          <a:p>
            <a:pPr marL="42377" marR="6780">
              <a:lnSpc>
                <a:spcPct val="118000"/>
              </a:lnSpc>
              <a:spcBef>
                <a:spcPts val="133"/>
              </a:spcBef>
            </a:pPr>
            <a:endParaRPr lang="en-AU" sz="1400" dirty="0">
              <a:solidFill>
                <a:srgbClr val="22373A"/>
              </a:solidFill>
              <a:cs typeface="Tahoma"/>
            </a:endParaRPr>
          </a:p>
          <a:p>
            <a:pPr marL="42377" marR="6780">
              <a:lnSpc>
                <a:spcPct val="118000"/>
              </a:lnSpc>
              <a:spcBef>
                <a:spcPts val="133"/>
              </a:spcBef>
            </a:pPr>
            <a:r>
              <a:rPr lang="en-AU" sz="1400" dirty="0">
                <a:solidFill>
                  <a:srgbClr val="22373A"/>
                </a:solidFill>
                <a:cs typeface="Tahoma"/>
              </a:rPr>
              <a:t>LMA is an enzyme that </a:t>
            </a:r>
            <a:r>
              <a:rPr lang="en-AU" sz="1400" b="1" dirty="0">
                <a:solidFill>
                  <a:srgbClr val="22373A"/>
                </a:solidFill>
                <a:cs typeface="Tahoma"/>
              </a:rPr>
              <a:t>breaks down starch </a:t>
            </a:r>
            <a:r>
              <a:rPr lang="en-AU" sz="1400" dirty="0">
                <a:solidFill>
                  <a:srgbClr val="22373A"/>
                </a:solidFill>
                <a:cs typeface="Tahoma"/>
              </a:rPr>
              <a:t>into sugars during germination, leading to </a:t>
            </a:r>
            <a:r>
              <a:rPr lang="en-AU" sz="1400" b="1" dirty="0">
                <a:solidFill>
                  <a:srgbClr val="22373A"/>
                </a:solidFill>
                <a:cs typeface="Tahoma"/>
              </a:rPr>
              <a:t>poor quality wheat end-products</a:t>
            </a:r>
            <a:r>
              <a:rPr lang="en-AU" sz="1400" dirty="0">
                <a:solidFill>
                  <a:srgbClr val="22373A"/>
                </a:solidFill>
                <a:cs typeface="Tahoma"/>
              </a:rPr>
              <a:t>.</a:t>
            </a:r>
          </a:p>
          <a:p>
            <a:pPr marL="42377" marR="6780">
              <a:lnSpc>
                <a:spcPct val="118000"/>
              </a:lnSpc>
              <a:spcBef>
                <a:spcPts val="133"/>
              </a:spcBef>
            </a:pPr>
            <a:endParaRPr lang="en-AU" sz="1400" dirty="0">
              <a:solidFill>
                <a:srgbClr val="22373A"/>
              </a:solidFill>
              <a:cs typeface="Tahoma"/>
            </a:endParaRPr>
          </a:p>
          <a:p>
            <a:pPr marL="42377" marR="6780">
              <a:lnSpc>
                <a:spcPct val="118000"/>
              </a:lnSpc>
              <a:spcBef>
                <a:spcPts val="133"/>
              </a:spcBef>
            </a:pPr>
            <a:r>
              <a:rPr lang="en-AU" sz="1400" dirty="0">
                <a:solidFill>
                  <a:srgbClr val="22373A"/>
                </a:solidFill>
                <a:cs typeface="Tahoma"/>
              </a:rPr>
              <a:t>LMA is typically measured using a </a:t>
            </a:r>
            <a:r>
              <a:rPr lang="en-AU" sz="1400" b="1" dirty="0">
                <a:solidFill>
                  <a:srgbClr val="22373A"/>
                </a:solidFill>
                <a:cs typeface="Tahoma"/>
              </a:rPr>
              <a:t>Falling Number test </a:t>
            </a:r>
            <a:r>
              <a:rPr lang="en-AU" sz="1400" dirty="0">
                <a:solidFill>
                  <a:srgbClr val="22373A"/>
                </a:solidFill>
                <a:cs typeface="Tahoma"/>
              </a:rPr>
              <a:t>or </a:t>
            </a:r>
            <a:r>
              <a:rPr lang="en-AU" sz="1400" b="1" dirty="0">
                <a:solidFill>
                  <a:srgbClr val="22373A"/>
                </a:solidFill>
                <a:cs typeface="Tahoma"/>
              </a:rPr>
              <a:t>ELISA</a:t>
            </a:r>
            <a:r>
              <a:rPr lang="en-AU" sz="1400" dirty="0">
                <a:solidFill>
                  <a:srgbClr val="22373A"/>
                </a:solidFill>
                <a:cs typeface="Tahoma"/>
              </a:rPr>
              <a:t> assay, both of which are </a:t>
            </a:r>
            <a:r>
              <a:rPr lang="en-AU" sz="1400" u="sng" dirty="0">
                <a:solidFill>
                  <a:srgbClr val="22373A"/>
                </a:solidFill>
                <a:cs typeface="Tahoma"/>
              </a:rPr>
              <a:t>time consuming</a:t>
            </a:r>
            <a:r>
              <a:rPr lang="en-AU" sz="1400" dirty="0">
                <a:solidFill>
                  <a:srgbClr val="22373A"/>
                </a:solidFill>
                <a:cs typeface="Tahoma"/>
              </a:rPr>
              <a:t> and </a:t>
            </a:r>
            <a:r>
              <a:rPr lang="en-AU" sz="1400" u="sng" dirty="0">
                <a:solidFill>
                  <a:srgbClr val="22373A"/>
                </a:solidFill>
                <a:cs typeface="Tahoma"/>
              </a:rPr>
              <a:t>expensive</a:t>
            </a:r>
            <a:r>
              <a:rPr lang="en-AU" sz="1400" dirty="0">
                <a:solidFill>
                  <a:srgbClr val="22373A"/>
                </a:solidFill>
                <a:cs typeface="Tahoma"/>
              </a:rPr>
              <a:t>. </a:t>
            </a:r>
          </a:p>
        </p:txBody>
      </p:sp>
      <p:cxnSp>
        <p:nvCxnSpPr>
          <p:cNvPr id="9" name="Straight Connector 8">
            <a:extLst>
              <a:ext uri="{FF2B5EF4-FFF2-40B4-BE49-F238E27FC236}">
                <a16:creationId xmlns:a16="http://schemas.microsoft.com/office/drawing/2014/main" id="{1B7B9414-4EDE-1437-9D78-1E2B5A1E14F2}"/>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pic>
        <p:nvPicPr>
          <p:cNvPr id="3" name="Picture 2" descr="A blue text on a black background&#10;&#10;Description automatically generated">
            <a:extLst>
              <a:ext uri="{FF2B5EF4-FFF2-40B4-BE49-F238E27FC236}">
                <a16:creationId xmlns:a16="http://schemas.microsoft.com/office/drawing/2014/main" id="{5594356C-02BF-BB34-68E4-E960AA6A91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5" name="Title 4">
            <a:extLst>
              <a:ext uri="{FF2B5EF4-FFF2-40B4-BE49-F238E27FC236}">
                <a16:creationId xmlns:a16="http://schemas.microsoft.com/office/drawing/2014/main" id="{3EA9E436-799D-3ABD-5ADD-E2BF026688BE}"/>
              </a:ext>
            </a:extLst>
          </p:cNvPr>
          <p:cNvSpPr>
            <a:spLocks noGrp="1"/>
          </p:cNvSpPr>
          <p:nvPr>
            <p:ph type="title"/>
          </p:nvPr>
        </p:nvSpPr>
        <p:spPr/>
        <p:txBody>
          <a:bodyPr/>
          <a:lstStyle/>
          <a:p>
            <a:r>
              <a:rPr lang="en-AU" dirty="0"/>
              <a:t>Context</a:t>
            </a:r>
          </a:p>
        </p:txBody>
      </p:sp>
      <p:sp>
        <p:nvSpPr>
          <p:cNvPr id="2" name="Slide Number Placeholder 1">
            <a:extLst>
              <a:ext uri="{FF2B5EF4-FFF2-40B4-BE49-F238E27FC236}">
                <a16:creationId xmlns:a16="http://schemas.microsoft.com/office/drawing/2014/main" id="{50CE78C0-3E4E-CE5A-0843-CE02E4E108BE}"/>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4</a:t>
            </a:fld>
            <a:endParaRPr lang="en-AU" spc="-27"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84E93C0-158C-A090-09F5-CE37519DF2BE}"/>
              </a:ext>
            </a:extLst>
          </p:cNvPr>
          <p:cNvGraphicFramePr>
            <a:graphicFrameLocks noGrp="1"/>
          </p:cNvGraphicFramePr>
          <p:nvPr>
            <p:extLst>
              <p:ext uri="{D42A27DB-BD31-4B8C-83A1-F6EECF244321}">
                <p14:modId xmlns:p14="http://schemas.microsoft.com/office/powerpoint/2010/main" val="1754280034"/>
              </p:ext>
            </p:extLst>
          </p:nvPr>
        </p:nvGraphicFramePr>
        <p:xfrm>
          <a:off x="50479" y="53976"/>
          <a:ext cx="5997891" cy="3355884"/>
        </p:xfrm>
        <a:graphic>
          <a:graphicData uri="http://schemas.openxmlformats.org/drawingml/2006/table">
            <a:tbl>
              <a:tblPr firstRow="1" bandRow="1">
                <a:tableStyleId>{5C22544A-7EE6-4342-B048-85BDC9FD1C3A}</a:tableStyleId>
              </a:tblPr>
              <a:tblGrid>
                <a:gridCol w="1121096">
                  <a:extLst>
                    <a:ext uri="{9D8B030D-6E8A-4147-A177-3AD203B41FA5}">
                      <a16:colId xmlns:a16="http://schemas.microsoft.com/office/drawing/2014/main" val="2153039249"/>
                    </a:ext>
                  </a:extLst>
                </a:gridCol>
                <a:gridCol w="471214">
                  <a:extLst>
                    <a:ext uri="{9D8B030D-6E8A-4147-A177-3AD203B41FA5}">
                      <a16:colId xmlns:a16="http://schemas.microsoft.com/office/drawing/2014/main" val="2561224859"/>
                    </a:ext>
                  </a:extLst>
                </a:gridCol>
                <a:gridCol w="595586">
                  <a:extLst>
                    <a:ext uri="{9D8B030D-6E8A-4147-A177-3AD203B41FA5}">
                      <a16:colId xmlns:a16="http://schemas.microsoft.com/office/drawing/2014/main" val="2367621447"/>
                    </a:ext>
                  </a:extLst>
                </a:gridCol>
                <a:gridCol w="383432">
                  <a:extLst>
                    <a:ext uri="{9D8B030D-6E8A-4147-A177-3AD203B41FA5}">
                      <a16:colId xmlns:a16="http://schemas.microsoft.com/office/drawing/2014/main" val="1730089195"/>
                    </a:ext>
                  </a:extLst>
                </a:gridCol>
                <a:gridCol w="607168">
                  <a:extLst>
                    <a:ext uri="{9D8B030D-6E8A-4147-A177-3AD203B41FA5}">
                      <a16:colId xmlns:a16="http://schemas.microsoft.com/office/drawing/2014/main" val="1935808566"/>
                    </a:ext>
                  </a:extLst>
                </a:gridCol>
                <a:gridCol w="371850">
                  <a:extLst>
                    <a:ext uri="{9D8B030D-6E8A-4147-A177-3AD203B41FA5}">
                      <a16:colId xmlns:a16="http://schemas.microsoft.com/office/drawing/2014/main" val="1184767393"/>
                    </a:ext>
                  </a:extLst>
                </a:gridCol>
                <a:gridCol w="489509">
                  <a:extLst>
                    <a:ext uri="{9D8B030D-6E8A-4147-A177-3AD203B41FA5}">
                      <a16:colId xmlns:a16="http://schemas.microsoft.com/office/drawing/2014/main" val="4210700222"/>
                    </a:ext>
                  </a:extLst>
                </a:gridCol>
                <a:gridCol w="510241">
                  <a:extLst>
                    <a:ext uri="{9D8B030D-6E8A-4147-A177-3AD203B41FA5}">
                      <a16:colId xmlns:a16="http://schemas.microsoft.com/office/drawing/2014/main" val="1500402145"/>
                    </a:ext>
                  </a:extLst>
                </a:gridCol>
                <a:gridCol w="468777">
                  <a:extLst>
                    <a:ext uri="{9D8B030D-6E8A-4147-A177-3AD203B41FA5}">
                      <a16:colId xmlns:a16="http://schemas.microsoft.com/office/drawing/2014/main" val="2614685664"/>
                    </a:ext>
                  </a:extLst>
                </a:gridCol>
                <a:gridCol w="598023">
                  <a:extLst>
                    <a:ext uri="{9D8B030D-6E8A-4147-A177-3AD203B41FA5}">
                      <a16:colId xmlns:a16="http://schemas.microsoft.com/office/drawing/2014/main" val="1298730719"/>
                    </a:ext>
                  </a:extLst>
                </a:gridCol>
                <a:gridCol w="380995">
                  <a:extLst>
                    <a:ext uri="{9D8B030D-6E8A-4147-A177-3AD203B41FA5}">
                      <a16:colId xmlns:a16="http://schemas.microsoft.com/office/drawing/2014/main" val="4264338401"/>
                    </a:ext>
                  </a:extLst>
                </a:gridCol>
              </a:tblGrid>
              <a:tr h="232951">
                <a:tc rowSpan="3">
                  <a:txBody>
                    <a:bodyPr/>
                    <a:lstStyle/>
                    <a:p>
                      <a:pPr algn="ctr" fontAlgn="b"/>
                      <a:r>
                        <a:rPr lang="en-AU" sz="1100" u="none" strike="noStrike" dirty="0">
                          <a:effectLst/>
                          <a:latin typeface="+mn-lt"/>
                        </a:rPr>
                        <a:t>Component</a:t>
                      </a:r>
                      <a:endParaRPr lang="en-AU" sz="1100" b="1" i="0" u="none" strike="noStrike" dirty="0">
                        <a:solidFill>
                          <a:srgbClr val="000000"/>
                        </a:solidFill>
                        <a:effectLst/>
                        <a:latin typeface="+mn-lt"/>
                      </a:endParaRPr>
                    </a:p>
                  </a:txBody>
                  <a:tcPr anchor="ctr">
                    <a:solidFill>
                      <a:srgbClr val="0B2036"/>
                    </a:solidFill>
                  </a:tcPr>
                </a:tc>
                <a:tc gridSpan="5">
                  <a:txBody>
                    <a:bodyPr/>
                    <a:lstStyle/>
                    <a:p>
                      <a:pPr algn="ctr" fontAlgn="b"/>
                      <a:r>
                        <a:rPr lang="en-AU" sz="1100" b="1" i="0" u="none" strike="noStrike" dirty="0">
                          <a:solidFill>
                            <a:schemeClr val="bg1"/>
                          </a:solidFill>
                          <a:effectLst/>
                          <a:latin typeface="+mn-lt"/>
                        </a:rPr>
                        <a:t>Cluster 1</a:t>
                      </a:r>
                    </a:p>
                  </a:txBody>
                  <a:tcPr anchor="ctr">
                    <a:solidFill>
                      <a:srgbClr val="0B2036"/>
                    </a:solidFill>
                  </a:tcPr>
                </a:tc>
                <a:tc hMerge="1">
                  <a:txBody>
                    <a:bodyPr/>
                    <a:lstStyle/>
                    <a:p>
                      <a:pPr algn="ctr" fontAlgn="b"/>
                      <a:endParaRPr lang="en-AU" sz="1000" b="1" i="0" u="none" strike="noStrike" dirty="0">
                        <a:solidFill>
                          <a:srgbClr val="000000"/>
                        </a:solidFill>
                        <a:effectLst/>
                        <a:latin typeface="Lucida Grande" panose="020B0600040502020204" pitchFamily="34" charset="0"/>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mn-lt"/>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mn-lt"/>
                      </a:endParaRPr>
                    </a:p>
                  </a:txBody>
                  <a:tcPr anchor="ctr">
                    <a:solidFill>
                      <a:srgbClr val="0B2036"/>
                    </a:solidFill>
                  </a:tcPr>
                </a:tc>
                <a:tc gridSpan="5">
                  <a:txBody>
                    <a:bodyPr/>
                    <a:lstStyle/>
                    <a:p>
                      <a:pPr algn="ctr" fontAlgn="b"/>
                      <a:r>
                        <a:rPr lang="en-AU" sz="1100" b="1" i="0" u="none" strike="noStrike" dirty="0">
                          <a:solidFill>
                            <a:schemeClr val="bg1"/>
                          </a:solidFill>
                          <a:effectLst/>
                          <a:latin typeface="+mn-lt"/>
                        </a:rPr>
                        <a:t>Cluster 2</a:t>
                      </a:r>
                    </a:p>
                  </a:txBody>
                  <a:tcPr anchor="ctr">
                    <a:solidFill>
                      <a:srgbClr val="0B2036"/>
                    </a:solidFill>
                  </a:tcPr>
                </a:tc>
                <a:tc hMerge="1">
                  <a:txBody>
                    <a:bodyPr/>
                    <a:lstStyle/>
                    <a:p>
                      <a:pPr algn="ctr" fontAlgn="b"/>
                      <a:endParaRPr lang="en-AU" sz="1000" b="1" i="0" u="none" strike="noStrike" dirty="0">
                        <a:solidFill>
                          <a:schemeClr val="bg1"/>
                        </a:solidFill>
                        <a:effectLst/>
                        <a:latin typeface="+mn-lt"/>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mn-lt"/>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mn-lt"/>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mn-lt"/>
                      </a:endParaRPr>
                    </a:p>
                  </a:txBody>
                  <a:tcPr anchor="ctr">
                    <a:solidFill>
                      <a:srgbClr val="0B2036"/>
                    </a:solidFill>
                  </a:tcPr>
                </a:tc>
                <a:extLst>
                  <a:ext uri="{0D108BD9-81ED-4DB2-BD59-A6C34878D82A}">
                    <a16:rowId xmlns:a16="http://schemas.microsoft.com/office/drawing/2014/main" val="69152317"/>
                  </a:ext>
                </a:extLst>
              </a:tr>
              <a:tr h="232951">
                <a:tc vMerge="1">
                  <a:txBody>
                    <a:bodyPr/>
                    <a:lstStyle/>
                    <a:p>
                      <a:endParaRPr lang="en-AU"/>
                    </a:p>
                  </a:txBody>
                  <a:tcPr/>
                </a:tc>
                <a:tc rowSpan="2">
                  <a:txBody>
                    <a:bodyPr/>
                    <a:lstStyle/>
                    <a:p>
                      <a:pPr algn="ctr" fontAlgn="b"/>
                      <a:r>
                        <a:rPr lang="en-AU" sz="1000" b="1" u="none" strike="noStrike">
                          <a:solidFill>
                            <a:schemeClr val="bg1"/>
                          </a:solidFill>
                          <a:effectLst/>
                          <a:latin typeface="+mn-lt"/>
                        </a:rPr>
                        <a:t>TRUE </a:t>
                      </a:r>
                      <a:endParaRPr lang="en-AU" sz="1000" b="1" i="0" u="none" strike="noStrike" dirty="0">
                        <a:solidFill>
                          <a:schemeClr val="bg1"/>
                        </a:solidFill>
                        <a:effectLst/>
                        <a:latin typeface="+mn-lt"/>
                      </a:endParaRPr>
                    </a:p>
                  </a:txBody>
                  <a:tcPr anchor="ctr">
                    <a:solidFill>
                      <a:srgbClr val="0B2036"/>
                    </a:solidFill>
                  </a:tcPr>
                </a:tc>
                <a:tc gridSpan="2">
                  <a:txBody>
                    <a:bodyPr/>
                    <a:lstStyle/>
                    <a:p>
                      <a:pPr algn="ctr" fontAlgn="b"/>
                      <a:r>
                        <a:rPr lang="en-AU" sz="1000" b="1" u="none" strike="noStrike" dirty="0">
                          <a:solidFill>
                            <a:schemeClr val="bg1"/>
                          </a:solidFill>
                          <a:effectLst/>
                          <a:latin typeface="+mn-lt"/>
                        </a:rPr>
                        <a:t>D (GRDC) </a:t>
                      </a:r>
                      <a:endParaRPr lang="en-AU" sz="1000" b="1" i="0" u="none" strike="noStrike" dirty="0">
                        <a:solidFill>
                          <a:schemeClr val="bg1"/>
                        </a:solidFill>
                        <a:effectLst/>
                        <a:latin typeface="+mn-lt"/>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tc>
                <a:tc gridSpan="2">
                  <a:txBody>
                    <a:bodyPr/>
                    <a:lstStyle/>
                    <a:p>
                      <a:pPr algn="ctr" fontAlgn="b"/>
                      <a:r>
                        <a:rPr lang="en-AU" sz="1000" b="1" u="none" strike="noStrike" dirty="0">
                          <a:solidFill>
                            <a:schemeClr val="bg1"/>
                          </a:solidFill>
                          <a:effectLst/>
                          <a:latin typeface="+mn-lt"/>
                        </a:rPr>
                        <a:t>E (Breeder)</a:t>
                      </a: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tc rowSpan="2">
                  <a:txBody>
                    <a:bodyPr/>
                    <a:lstStyle/>
                    <a:p>
                      <a:pPr algn="ctr" fontAlgn="b"/>
                      <a:r>
                        <a:rPr lang="en-AU" sz="1000" b="1" u="none" strike="noStrike" dirty="0">
                          <a:solidFill>
                            <a:schemeClr val="bg1"/>
                          </a:solidFill>
                          <a:effectLst/>
                          <a:latin typeface="+mn-lt"/>
                        </a:rPr>
                        <a:t>TRUE </a:t>
                      </a:r>
                      <a:endParaRPr lang="en-AU" sz="1000" b="1" i="0" u="none" strike="noStrike" dirty="0">
                        <a:solidFill>
                          <a:schemeClr val="bg1"/>
                        </a:solidFill>
                        <a:effectLst/>
                        <a:latin typeface="+mn-lt"/>
                      </a:endParaRPr>
                    </a:p>
                  </a:txBody>
                  <a:tcPr anchor="ctr">
                    <a:solidFill>
                      <a:srgbClr val="0B2036"/>
                    </a:solidFill>
                  </a:tcPr>
                </a:tc>
                <a:tc gridSpan="2">
                  <a:txBody>
                    <a:bodyPr/>
                    <a:lstStyle/>
                    <a:p>
                      <a:pPr algn="ctr" fontAlgn="b"/>
                      <a:r>
                        <a:rPr lang="en-AU" sz="1000" b="1" u="none" strike="noStrike" dirty="0">
                          <a:solidFill>
                            <a:schemeClr val="bg1"/>
                          </a:solidFill>
                          <a:effectLst/>
                          <a:latin typeface="+mn-lt"/>
                        </a:rPr>
                        <a:t>D (GRDC) </a:t>
                      </a:r>
                      <a:endParaRPr lang="en-AU" sz="1000" b="1" i="0" u="none" strike="noStrike" dirty="0">
                        <a:solidFill>
                          <a:schemeClr val="bg1"/>
                        </a:solidFill>
                        <a:effectLst/>
                        <a:latin typeface="+mn-lt"/>
                      </a:endParaRP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tc gridSpan="2">
                  <a:txBody>
                    <a:bodyPr/>
                    <a:lstStyle/>
                    <a:p>
                      <a:pPr algn="ctr" fontAlgn="b"/>
                      <a:r>
                        <a:rPr lang="en-AU" sz="1000" b="1" u="none" strike="noStrike" dirty="0">
                          <a:solidFill>
                            <a:schemeClr val="bg1"/>
                          </a:solidFill>
                          <a:effectLst/>
                          <a:latin typeface="+mn-lt"/>
                        </a:rPr>
                        <a:t>E (Breeder)</a:t>
                      </a:r>
                    </a:p>
                  </a:txBody>
                  <a:tcPr anchor="ctr">
                    <a:solidFill>
                      <a:srgbClr val="0B2036"/>
                    </a:solidFill>
                  </a:tcPr>
                </a:tc>
                <a:tc hMerge="1">
                  <a:txBody>
                    <a:bodyPr/>
                    <a:lstStyle/>
                    <a:p>
                      <a:pPr algn="ctr" fontAlgn="b"/>
                      <a:endParaRPr lang="en-AU" sz="1000" b="1" i="0" u="none" strike="noStrike" dirty="0">
                        <a:solidFill>
                          <a:schemeClr val="bg1"/>
                        </a:solidFill>
                        <a:effectLst/>
                        <a:latin typeface="Lucida Grande" panose="020B0600040502020204" pitchFamily="34" charset="0"/>
                      </a:endParaRPr>
                    </a:p>
                  </a:txBody>
                  <a:tcPr anchor="ctr">
                    <a:solidFill>
                      <a:srgbClr val="0B2036"/>
                    </a:solidFill>
                  </a:tcPr>
                </a:tc>
                <a:extLst>
                  <a:ext uri="{0D108BD9-81ED-4DB2-BD59-A6C34878D82A}">
                    <a16:rowId xmlns:a16="http://schemas.microsoft.com/office/drawing/2014/main" val="3445410462"/>
                  </a:ext>
                </a:extLst>
              </a:tr>
              <a:tr h="378545">
                <a:tc vMerge="1">
                  <a:txBody>
                    <a:bodyPr/>
                    <a:lstStyle/>
                    <a:p>
                      <a:pPr algn="ctr" fontAlgn="b"/>
                      <a:r>
                        <a:rPr lang="en-AU" sz="1000" u="none" strike="noStrike" dirty="0">
                          <a:effectLst/>
                        </a:rPr>
                        <a:t>Component</a:t>
                      </a:r>
                      <a:endParaRPr lang="en-AU" sz="1000" b="1" i="0" u="none" strike="noStrike" dirty="0">
                        <a:solidFill>
                          <a:srgbClr val="000000"/>
                        </a:solidFill>
                        <a:effectLst/>
                        <a:latin typeface="Lucida Grande" panose="020B0600040502020204" pitchFamily="34" charset="0"/>
                      </a:endParaRPr>
                    </a:p>
                  </a:txBody>
                  <a:tcPr anchor="ctr">
                    <a:solidFill>
                      <a:srgbClr val="0B2036"/>
                    </a:solidFill>
                  </a:tcPr>
                </a:tc>
                <a:tc vMerge="1">
                  <a:txBody>
                    <a:bodyPr/>
                    <a:lstStyle/>
                    <a:p>
                      <a:pPr algn="ctr" fontAlgn="b"/>
                      <a:r>
                        <a:rPr lang="en-AU" sz="1000" b="1" u="none" strike="noStrike" dirty="0">
                          <a:solidFill>
                            <a:schemeClr val="bg1"/>
                          </a:solidFill>
                          <a:effectLst/>
                          <a:latin typeface="+mn-lt"/>
                        </a:rPr>
                        <a:t>TRUE </a:t>
                      </a:r>
                      <a:endParaRPr lang="en-AU" sz="1000" b="1" i="0" u="none" strike="noStrike" dirty="0">
                        <a:solidFill>
                          <a:schemeClr val="bg1"/>
                        </a:solidFill>
                        <a:effectLst/>
                        <a:latin typeface="+mn-lt"/>
                      </a:endParaRPr>
                    </a:p>
                  </a:txBody>
                  <a:tcPr anchor="ctr">
                    <a:solidFill>
                      <a:srgbClr val="0B2036"/>
                    </a:solidFill>
                  </a:tcPr>
                </a:tc>
                <a:tc>
                  <a:txBody>
                    <a:bodyPr/>
                    <a:lstStyle/>
                    <a:p>
                      <a:pPr algn="ctr" fontAlgn="b"/>
                      <a:r>
                        <a:rPr lang="en-AU" sz="800" b="1" i="0" u="none" strike="noStrike" dirty="0">
                          <a:solidFill>
                            <a:schemeClr val="bg1"/>
                          </a:solidFill>
                          <a:effectLst/>
                          <a:latin typeface="+mn-lt"/>
                        </a:rPr>
                        <a:t>Bias%</a:t>
                      </a:r>
                    </a:p>
                  </a:txBody>
                  <a:tcPr anchor="ctr">
                    <a:solidFill>
                      <a:srgbClr val="0B2036"/>
                    </a:solidFill>
                  </a:tcPr>
                </a:tc>
                <a:tc>
                  <a:txBody>
                    <a:bodyPr/>
                    <a:lstStyle/>
                    <a:p>
                      <a:pPr algn="ctr" fontAlgn="b"/>
                      <a:r>
                        <a:rPr lang="en-AU" sz="800" b="1" i="0" u="none" strike="noStrike" dirty="0">
                          <a:solidFill>
                            <a:schemeClr val="bg1"/>
                          </a:solidFill>
                          <a:effectLst/>
                          <a:latin typeface="+mn-lt"/>
                        </a:rPr>
                        <a:t>CV%</a:t>
                      </a:r>
                    </a:p>
                  </a:txBody>
                  <a:tcPr anchor="ctr">
                    <a:solidFill>
                      <a:srgbClr val="0B2036"/>
                    </a:solidFill>
                  </a:tcPr>
                </a:tc>
                <a:tc>
                  <a:txBody>
                    <a:bodyPr/>
                    <a:lstStyle/>
                    <a:p>
                      <a:pPr algn="ctr" fontAlgn="b"/>
                      <a:r>
                        <a:rPr lang="en-AU" sz="800" b="1" i="0" u="none" strike="noStrike" dirty="0">
                          <a:solidFill>
                            <a:schemeClr val="bg1"/>
                          </a:solidFill>
                          <a:effectLst/>
                          <a:latin typeface="+mn-lt"/>
                        </a:rPr>
                        <a:t>Bias%</a:t>
                      </a:r>
                    </a:p>
                  </a:txBody>
                  <a:tcPr anchor="ctr">
                    <a:solidFill>
                      <a:srgbClr val="0B2036"/>
                    </a:solidFill>
                  </a:tcPr>
                </a:tc>
                <a:tc>
                  <a:txBody>
                    <a:bodyPr/>
                    <a:lstStyle/>
                    <a:p>
                      <a:pPr algn="ctr" fontAlgn="b"/>
                      <a:r>
                        <a:rPr lang="en-AU" sz="800" b="1" i="0" u="none" strike="noStrike" dirty="0">
                          <a:solidFill>
                            <a:schemeClr val="bg1"/>
                          </a:solidFill>
                          <a:effectLst/>
                          <a:latin typeface="+mn-lt"/>
                        </a:rPr>
                        <a:t>CV%</a:t>
                      </a:r>
                    </a:p>
                  </a:txBody>
                  <a:tcPr anchor="ctr">
                    <a:solidFill>
                      <a:srgbClr val="0B2036"/>
                    </a:solidFill>
                  </a:tcPr>
                </a:tc>
                <a:tc vMerge="1">
                  <a:txBody>
                    <a:bodyPr/>
                    <a:lstStyle/>
                    <a:p>
                      <a:pPr algn="ctr" fontAlgn="b"/>
                      <a:r>
                        <a:rPr lang="en-AU" sz="1000" b="1" u="none" strike="noStrike" dirty="0">
                          <a:solidFill>
                            <a:schemeClr val="bg1"/>
                          </a:solidFill>
                          <a:effectLst/>
                          <a:latin typeface="+mn-lt"/>
                        </a:rPr>
                        <a:t>TRUE </a:t>
                      </a:r>
                      <a:endParaRPr lang="en-AU" sz="1000" b="1" i="0" u="none" strike="noStrike" dirty="0">
                        <a:solidFill>
                          <a:schemeClr val="bg1"/>
                        </a:solidFill>
                        <a:effectLst/>
                        <a:latin typeface="+mn-lt"/>
                      </a:endParaRPr>
                    </a:p>
                  </a:txBody>
                  <a:tcPr anchor="ctr">
                    <a:solidFill>
                      <a:srgbClr val="0B2036"/>
                    </a:solidFill>
                  </a:tcPr>
                </a:tc>
                <a:tc>
                  <a:txBody>
                    <a:bodyPr/>
                    <a:lstStyle/>
                    <a:p>
                      <a:pPr algn="ctr" fontAlgn="b"/>
                      <a:r>
                        <a:rPr lang="en-AU" sz="800" b="1" i="0" u="none" strike="noStrike" dirty="0">
                          <a:solidFill>
                            <a:schemeClr val="bg1"/>
                          </a:solidFill>
                          <a:effectLst/>
                          <a:latin typeface="+mn-lt"/>
                        </a:rPr>
                        <a:t>Bias%</a:t>
                      </a:r>
                    </a:p>
                  </a:txBody>
                  <a:tcPr anchor="ctr">
                    <a:solidFill>
                      <a:srgbClr val="0B2036"/>
                    </a:solidFill>
                  </a:tcPr>
                </a:tc>
                <a:tc>
                  <a:txBody>
                    <a:bodyPr/>
                    <a:lstStyle/>
                    <a:p>
                      <a:pPr algn="ctr" fontAlgn="b"/>
                      <a:r>
                        <a:rPr lang="en-AU" sz="800" b="1" i="0" u="none" strike="noStrike" dirty="0">
                          <a:solidFill>
                            <a:schemeClr val="bg1"/>
                          </a:solidFill>
                          <a:effectLst/>
                          <a:latin typeface="+mn-lt"/>
                        </a:rPr>
                        <a:t>CV%</a:t>
                      </a:r>
                    </a:p>
                  </a:txBody>
                  <a:tcPr anchor="ctr">
                    <a:solidFill>
                      <a:srgbClr val="0B2036"/>
                    </a:solidFill>
                  </a:tcPr>
                </a:tc>
                <a:tc>
                  <a:txBody>
                    <a:bodyPr/>
                    <a:lstStyle/>
                    <a:p>
                      <a:pPr algn="ctr" fontAlgn="b"/>
                      <a:r>
                        <a:rPr lang="en-AU" sz="800" b="1" i="0" u="none" strike="noStrike" dirty="0">
                          <a:solidFill>
                            <a:schemeClr val="bg1"/>
                          </a:solidFill>
                          <a:effectLst/>
                          <a:latin typeface="+mn-lt"/>
                        </a:rPr>
                        <a:t>Bias%</a:t>
                      </a:r>
                    </a:p>
                  </a:txBody>
                  <a:tcPr anchor="ctr">
                    <a:solidFill>
                      <a:srgbClr val="0B2036"/>
                    </a:solidFill>
                  </a:tcPr>
                </a:tc>
                <a:tc>
                  <a:txBody>
                    <a:bodyPr/>
                    <a:lstStyle/>
                    <a:p>
                      <a:pPr algn="ctr" fontAlgn="b"/>
                      <a:r>
                        <a:rPr lang="en-AU" sz="800" b="1" i="0" u="none" strike="noStrike" dirty="0">
                          <a:solidFill>
                            <a:schemeClr val="bg1"/>
                          </a:solidFill>
                          <a:effectLst/>
                          <a:latin typeface="+mn-lt"/>
                        </a:rPr>
                        <a:t>CV%</a:t>
                      </a:r>
                    </a:p>
                  </a:txBody>
                  <a:tcPr anchor="ctr">
                    <a:solidFill>
                      <a:srgbClr val="0B2036"/>
                    </a:solidFill>
                  </a:tcPr>
                </a:tc>
                <a:extLst>
                  <a:ext uri="{0D108BD9-81ED-4DB2-BD59-A6C34878D82A}">
                    <a16:rowId xmlns:a16="http://schemas.microsoft.com/office/drawing/2014/main" val="2274219939"/>
                  </a:ext>
                </a:extLst>
              </a:tr>
              <a:tr h="220611">
                <a:tc>
                  <a:txBody>
                    <a:bodyPr/>
                    <a:lstStyle/>
                    <a:p>
                      <a:pPr algn="ctr" fontAlgn="b"/>
                      <a:r>
                        <a:rPr lang="en-AU" sz="800" u="none" strike="noStrike" dirty="0">
                          <a:effectLst/>
                          <a:latin typeface="+mn-lt"/>
                        </a:rPr>
                        <a:t>Machine</a:t>
                      </a:r>
                      <a:endParaRPr lang="en-AU" sz="8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14.610</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102.16</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212.3</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u="none" strike="noStrike">
                          <a:effectLst/>
                          <a:latin typeface="+mn-lt"/>
                        </a:rPr>
                        <a:t>111.14</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221.8</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50.271</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43.06</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196.2</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40.24</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203.2</a:t>
                      </a:r>
                      <a:endParaRPr lang="en-AU"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710354775"/>
                  </a:ext>
                </a:extLst>
              </a:tr>
              <a:tr h="220611">
                <a:tc>
                  <a:txBody>
                    <a:bodyPr/>
                    <a:lstStyle/>
                    <a:p>
                      <a:pPr algn="ctr" fontAlgn="b"/>
                      <a:r>
                        <a:rPr lang="en-AU" sz="800" u="none" strike="noStrike" dirty="0" err="1">
                          <a:effectLst/>
                          <a:latin typeface="+mn-lt"/>
                        </a:rPr>
                        <a:t>Machine:Tube</a:t>
                      </a:r>
                      <a:endParaRPr lang="en-AU" sz="8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46.767</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-19.22</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124.3</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u="none" strike="noStrike">
                          <a:effectLst/>
                          <a:latin typeface="+mn-lt"/>
                        </a:rPr>
                        <a:t>-19.91</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126.1</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66.322</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-17.43</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125.9</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-19.49</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133.5</a:t>
                      </a:r>
                      <a:endParaRPr lang="en-AU"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920492646"/>
                  </a:ext>
                </a:extLst>
              </a:tr>
              <a:tr h="220611">
                <a:tc>
                  <a:txBody>
                    <a:bodyPr/>
                    <a:lstStyle/>
                    <a:p>
                      <a:pPr algn="ctr" fontAlgn="b"/>
                      <a:r>
                        <a:rPr lang="en-AU" sz="800" u="none" strike="noStrike" dirty="0">
                          <a:effectLst/>
                          <a:latin typeface="+mn-lt"/>
                        </a:rPr>
                        <a:t>Day</a:t>
                      </a:r>
                      <a:endParaRPr lang="en-AU" sz="8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14.630</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49.03</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203.6</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u="none" strike="noStrike">
                          <a:effectLst/>
                          <a:latin typeface="+mn-lt"/>
                        </a:rPr>
                        <a:t>38.86</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209.6</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44.311</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34.58</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187.1</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24.01</a:t>
                      </a:r>
                    </a:p>
                  </a:txBody>
                  <a:tcPr marL="9525" marR="9525" marT="9525" marB="0" anchor="b"/>
                </a:tc>
                <a:tc>
                  <a:txBody>
                    <a:bodyPr/>
                    <a:lstStyle/>
                    <a:p>
                      <a:pPr algn="r" fontAlgn="b"/>
                      <a:r>
                        <a:rPr lang="en-AU" sz="1000" b="0" i="0" u="none" strike="noStrike">
                          <a:solidFill>
                            <a:srgbClr val="000000"/>
                          </a:solidFill>
                          <a:effectLst/>
                          <a:latin typeface="+mn-lt"/>
                        </a:rPr>
                        <a:t>195.5</a:t>
                      </a:r>
                      <a:endParaRPr lang="en-AU"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4142451263"/>
                  </a:ext>
                </a:extLst>
              </a:tr>
              <a:tr h="220611">
                <a:tc>
                  <a:txBody>
                    <a:bodyPr/>
                    <a:lstStyle/>
                    <a:p>
                      <a:pPr algn="ctr" fontAlgn="b"/>
                      <a:r>
                        <a:rPr lang="en-AU" sz="800" u="none" strike="noStrike" dirty="0" err="1">
                          <a:effectLst/>
                          <a:latin typeface="+mn-lt"/>
                        </a:rPr>
                        <a:t>Day:RunBlock</a:t>
                      </a:r>
                      <a:endParaRPr lang="en-AU" sz="8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14.626</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36.24</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156.6</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u="none" strike="noStrike">
                          <a:effectLst/>
                          <a:latin typeface="+mn-lt"/>
                        </a:rPr>
                        <a:t>34.28</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162.4</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44.440</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2.49</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132.1</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1.34</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142.8</a:t>
                      </a:r>
                      <a:endParaRPr lang="en-AU"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241624850"/>
                  </a:ext>
                </a:extLst>
              </a:tr>
              <a:tr h="220611">
                <a:tc>
                  <a:txBody>
                    <a:bodyPr/>
                    <a:lstStyle/>
                    <a:p>
                      <a:pPr algn="ctr" fontAlgn="b"/>
                      <a:r>
                        <a:rPr lang="en-AU" sz="800" u="none" strike="noStrike" dirty="0" err="1">
                          <a:effectLst/>
                          <a:latin typeface="+mn-lt"/>
                        </a:rPr>
                        <a:t>Day:RunBlock:Run</a:t>
                      </a:r>
                      <a:endParaRPr lang="en-AU" sz="8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38.256</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4.75</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98.8</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u="none" strike="noStrike">
                          <a:effectLst/>
                          <a:latin typeface="+mn-lt"/>
                        </a:rPr>
                        <a:t>16.58</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114.0</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60.024</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2.47</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97.2</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15.38</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112.8</a:t>
                      </a:r>
                      <a:endParaRPr lang="en-AU"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739232191"/>
                  </a:ext>
                </a:extLst>
              </a:tr>
              <a:tr h="220611">
                <a:tc>
                  <a:txBody>
                    <a:bodyPr/>
                    <a:lstStyle/>
                    <a:p>
                      <a:pPr algn="ctr" fontAlgn="b"/>
                      <a:r>
                        <a:rPr lang="en-AU" sz="800" u="none" strike="noStrike" dirty="0" err="1">
                          <a:effectLst/>
                          <a:latin typeface="+mn-lt"/>
                        </a:rPr>
                        <a:t>Day:Machine</a:t>
                      </a:r>
                      <a:endParaRPr lang="en-AU" sz="8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4.213</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72.58</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252.0</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u="none" strike="noStrike">
                          <a:effectLst/>
                          <a:latin typeface="+mn-lt"/>
                        </a:rPr>
                        <a:t>81.88</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272.1</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19.136</a:t>
                      </a:r>
                    </a:p>
                  </a:txBody>
                  <a:tcPr marL="9525" marR="9525" marT="9525" marB="0" anchor="b"/>
                </a:tc>
                <a:tc>
                  <a:txBody>
                    <a:bodyPr/>
                    <a:lstStyle/>
                    <a:p>
                      <a:pPr algn="r" fontAlgn="b"/>
                      <a:r>
                        <a:rPr lang="en-AU" sz="1000" b="0" i="0" u="none" strike="noStrike">
                          <a:solidFill>
                            <a:srgbClr val="000000"/>
                          </a:solidFill>
                          <a:effectLst/>
                          <a:latin typeface="+mn-lt"/>
                        </a:rPr>
                        <a:t>-10.04</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225.4</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-4.64</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255.6</a:t>
                      </a:r>
                      <a:endParaRPr lang="en-AU"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667236338"/>
                  </a:ext>
                </a:extLst>
              </a:tr>
              <a:tr h="220611">
                <a:tc>
                  <a:txBody>
                    <a:bodyPr/>
                    <a:lstStyle/>
                    <a:p>
                      <a:pPr algn="ctr" fontAlgn="b"/>
                      <a:r>
                        <a:rPr lang="en-AU" sz="800" u="none" strike="noStrike" dirty="0" err="1">
                          <a:effectLst/>
                          <a:latin typeface="+mn-lt"/>
                        </a:rPr>
                        <a:t>Day:Machine:Tube</a:t>
                      </a:r>
                      <a:endParaRPr lang="en-AU" sz="8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5.016</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42.26</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207.2</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u="none" strike="noStrike">
                          <a:effectLst/>
                          <a:latin typeface="+mn-lt"/>
                        </a:rPr>
                        <a:t>81.36</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245.0</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5.439</a:t>
                      </a:r>
                    </a:p>
                  </a:txBody>
                  <a:tcPr marL="9525" marR="9525" marT="9525" marB="0" anchor="b"/>
                </a:tc>
                <a:tc>
                  <a:txBody>
                    <a:bodyPr/>
                    <a:lstStyle/>
                    <a:p>
                      <a:pPr algn="r" fontAlgn="b"/>
                      <a:r>
                        <a:rPr lang="en-AU" sz="1000" b="0" i="0" u="none" strike="noStrike">
                          <a:solidFill>
                            <a:srgbClr val="000000"/>
                          </a:solidFill>
                          <a:effectLst/>
                          <a:latin typeface="+mn-lt"/>
                        </a:rPr>
                        <a:t>87.21</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223.8</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179.13</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241.5</a:t>
                      </a:r>
                      <a:endParaRPr lang="en-AU"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855397130"/>
                  </a:ext>
                </a:extLst>
              </a:tr>
              <a:tr h="220611">
                <a:tc>
                  <a:txBody>
                    <a:bodyPr/>
                    <a:lstStyle/>
                    <a:p>
                      <a:pPr algn="ctr" fontAlgn="b"/>
                      <a:r>
                        <a:rPr lang="en-AU" sz="800" u="none" strike="noStrike" dirty="0" err="1">
                          <a:effectLst/>
                          <a:latin typeface="+mn-lt"/>
                        </a:rPr>
                        <a:t>Day:RunBlock:Machine</a:t>
                      </a:r>
                      <a:endParaRPr lang="en-AU" sz="8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23.579</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-29.44</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156.0</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u="none" strike="noStrike">
                          <a:effectLst/>
                          <a:latin typeface="+mn-lt"/>
                        </a:rPr>
                        <a:t>-28.95</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171.2</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30.275</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-20.47</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158.7</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-15.95</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177.2</a:t>
                      </a:r>
                      <a:endParaRPr lang="en-AU"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378902519"/>
                  </a:ext>
                </a:extLst>
              </a:tr>
              <a:tr h="220611">
                <a:tc>
                  <a:txBody>
                    <a:bodyPr/>
                    <a:lstStyle/>
                    <a:p>
                      <a:pPr algn="ctr" fontAlgn="b"/>
                      <a:r>
                        <a:rPr lang="en-AU" sz="800" u="none" strike="noStrike" dirty="0" err="1">
                          <a:effectLst/>
                          <a:latin typeface="+mn-lt"/>
                        </a:rPr>
                        <a:t>Day:RunBlock:Machine</a:t>
                      </a:r>
                      <a:r>
                        <a:rPr lang="en-AU" sz="800" u="none" strike="noStrike" dirty="0">
                          <a:effectLst/>
                          <a:latin typeface="+mn-lt"/>
                        </a:rPr>
                        <a:t>:</a:t>
                      </a:r>
                      <a:br>
                        <a:rPr lang="en-AU" sz="800" u="none" strike="noStrike" dirty="0">
                          <a:effectLst/>
                          <a:latin typeface="+mn-lt"/>
                        </a:rPr>
                      </a:br>
                      <a:r>
                        <a:rPr lang="en-AU" sz="800" u="none" strike="noStrike" dirty="0">
                          <a:effectLst/>
                          <a:latin typeface="+mn-lt"/>
                        </a:rPr>
                        <a:t>Tube</a:t>
                      </a:r>
                      <a:endParaRPr lang="en-AU" sz="8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6.751</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70.00</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177.4</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u="none" strike="noStrike">
                          <a:effectLst/>
                          <a:latin typeface="+mn-lt"/>
                        </a:rPr>
                        <a:t>92.41</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188.3</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11.781</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53.08</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175.0</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83.38</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181.9</a:t>
                      </a:r>
                      <a:endParaRPr lang="en-AU"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825951457"/>
                  </a:ext>
                </a:extLst>
              </a:tr>
              <a:tr h="220611">
                <a:tc>
                  <a:txBody>
                    <a:bodyPr/>
                    <a:lstStyle/>
                    <a:p>
                      <a:pPr algn="ctr" fontAlgn="b"/>
                      <a:r>
                        <a:rPr lang="en-AU" sz="800" u="none" strike="noStrike" dirty="0" err="1">
                          <a:effectLst/>
                          <a:latin typeface="+mn-lt"/>
                        </a:rPr>
                        <a:t>Day:RunBlock:Run</a:t>
                      </a:r>
                      <a:r>
                        <a:rPr lang="en-AU" sz="800" u="none" strike="noStrike" dirty="0">
                          <a:effectLst/>
                          <a:latin typeface="+mn-lt"/>
                        </a:rPr>
                        <a:t>:</a:t>
                      </a:r>
                      <a:br>
                        <a:rPr lang="en-AU" sz="800" u="none" strike="noStrike" dirty="0">
                          <a:effectLst/>
                          <a:latin typeface="+mn-lt"/>
                        </a:rPr>
                      </a:br>
                      <a:r>
                        <a:rPr lang="en-AU" sz="800" u="none" strike="noStrike" dirty="0">
                          <a:effectLst/>
                          <a:latin typeface="+mn-lt"/>
                        </a:rPr>
                        <a:t>Machine</a:t>
                      </a:r>
                      <a:endParaRPr lang="en-AU" sz="8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52.833</a:t>
                      </a:r>
                      <a:endParaRPr lang="en-AU" sz="1000" b="0" i="0" u="none" strike="noStrike">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1.69</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95.8</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u="none" strike="noStrike">
                          <a:effectLst/>
                          <a:latin typeface="+mn-lt"/>
                        </a:rPr>
                        <a:t>11.99</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115.2</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48.889</a:t>
                      </a:r>
                    </a:p>
                  </a:txBody>
                  <a:tcPr marL="9525" marR="9525" marT="9525" marB="0" anchor="b"/>
                </a:tc>
                <a:tc>
                  <a:txBody>
                    <a:bodyPr/>
                    <a:lstStyle/>
                    <a:p>
                      <a:pPr algn="r" fontAlgn="b"/>
                      <a:r>
                        <a:rPr lang="en-AU" sz="1000" b="0" i="0" u="none" strike="noStrike">
                          <a:solidFill>
                            <a:srgbClr val="000000"/>
                          </a:solidFill>
                          <a:effectLst/>
                          <a:latin typeface="+mn-lt"/>
                        </a:rPr>
                        <a:t>20.48</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116.7</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48.85</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133.4</a:t>
                      </a:r>
                      <a:endParaRPr lang="en-AU"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4156865904"/>
                  </a:ext>
                </a:extLst>
              </a:tr>
              <a:tr h="220611">
                <a:tc>
                  <a:txBody>
                    <a:bodyPr/>
                    <a:lstStyle/>
                    <a:p>
                      <a:pPr algn="ctr" fontAlgn="b"/>
                      <a:r>
                        <a:rPr lang="en-AU" sz="800" u="none" strike="noStrike" dirty="0" err="1">
                          <a:effectLst/>
                          <a:latin typeface="+mn-lt"/>
                        </a:rPr>
                        <a:t>units!units</a:t>
                      </a:r>
                      <a:endParaRPr lang="en-AU" sz="8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193.353</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u="none" strike="noStrike">
                          <a:effectLst/>
                          <a:latin typeface="+mn-lt"/>
                        </a:rPr>
                        <a:t>-6.00</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28.7</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u="none" strike="noStrike">
                          <a:effectLst/>
                          <a:latin typeface="+mn-lt"/>
                        </a:rPr>
                        <a:t>-14.62</a:t>
                      </a:r>
                      <a:endParaRPr lang="en-AU" sz="1000" b="0" i="0" u="none" strike="noStrike" dirty="0">
                        <a:solidFill>
                          <a:srgbClr val="000000"/>
                        </a:solidFill>
                        <a:effectLst/>
                        <a:latin typeface="+mn-lt"/>
                      </a:endParaRPr>
                    </a:p>
                  </a:txBody>
                  <a:tcPr marL="620" marR="620" marT="620" marB="0" anchor="b"/>
                </a:tc>
                <a:tc>
                  <a:txBody>
                    <a:bodyPr/>
                    <a:lstStyle/>
                    <a:p>
                      <a:pPr algn="r" fontAlgn="b"/>
                      <a:r>
                        <a:rPr lang="en-AU" sz="1000" b="0" i="0" u="none" strike="noStrike">
                          <a:solidFill>
                            <a:srgbClr val="000000"/>
                          </a:solidFill>
                          <a:effectLst/>
                          <a:latin typeface="+mn-lt"/>
                        </a:rPr>
                        <a:t>50.5</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305.370</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-7.29</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27.8</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a:solidFill>
                            <a:srgbClr val="000000"/>
                          </a:solidFill>
                          <a:effectLst/>
                          <a:latin typeface="+mn-lt"/>
                        </a:rPr>
                        <a:t>-20.09</a:t>
                      </a:r>
                      <a:endParaRPr lang="en-AU" sz="1000" b="0" i="0" u="none" strike="noStrike" dirty="0">
                        <a:solidFill>
                          <a:srgbClr val="000000"/>
                        </a:solidFill>
                        <a:effectLst/>
                        <a:latin typeface="+mn-lt"/>
                      </a:endParaRPr>
                    </a:p>
                  </a:txBody>
                  <a:tcPr marL="9525" marR="9525" marT="9525" marB="0" anchor="b"/>
                </a:tc>
                <a:tc>
                  <a:txBody>
                    <a:bodyPr/>
                    <a:lstStyle/>
                    <a:p>
                      <a:pPr algn="r" fontAlgn="b"/>
                      <a:r>
                        <a:rPr lang="en-AU" sz="1000" b="0" i="0" u="none" strike="noStrike" dirty="0">
                          <a:solidFill>
                            <a:srgbClr val="000000"/>
                          </a:solidFill>
                          <a:effectLst/>
                          <a:latin typeface="+mn-lt"/>
                        </a:rPr>
                        <a:t>52.4</a:t>
                      </a:r>
                    </a:p>
                  </a:txBody>
                  <a:tcPr marL="9525" marR="9525" marT="9525" marB="0" anchor="b"/>
                </a:tc>
                <a:extLst>
                  <a:ext uri="{0D108BD9-81ED-4DB2-BD59-A6C34878D82A}">
                    <a16:rowId xmlns:a16="http://schemas.microsoft.com/office/drawing/2014/main" val="1358946750"/>
                  </a:ext>
                </a:extLst>
              </a:tr>
            </a:tbl>
          </a:graphicData>
        </a:graphic>
      </p:graphicFrame>
      <p:sp>
        <p:nvSpPr>
          <p:cNvPr id="3" name="Slide Number Placeholder 2">
            <a:extLst>
              <a:ext uri="{FF2B5EF4-FFF2-40B4-BE49-F238E27FC236}">
                <a16:creationId xmlns:a16="http://schemas.microsoft.com/office/drawing/2014/main" id="{80DC2C4E-89E9-B88B-0B49-2EA26B34278F}"/>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40</a:t>
            </a:fld>
            <a:endParaRPr lang="en-AU" spc="-27" dirty="0"/>
          </a:p>
        </p:txBody>
      </p:sp>
    </p:spTree>
    <p:extLst>
      <p:ext uri="{BB962C8B-B14F-4D97-AF65-F5344CB8AC3E}">
        <p14:creationId xmlns:p14="http://schemas.microsoft.com/office/powerpoint/2010/main" val="1686105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BFB4BDA7-C711-E465-1BD4-E9F7682DBBD5}"/>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41</a:t>
            </a:fld>
            <a:endParaRPr lang="en-AU" spc="-27" dirty="0"/>
          </a:p>
        </p:txBody>
      </p:sp>
      <p:pic>
        <p:nvPicPr>
          <p:cNvPr id="4" name="Picture 3" descr="A blue text on a black background&#10;&#10;Description automatically generated">
            <a:extLst>
              <a:ext uri="{FF2B5EF4-FFF2-40B4-BE49-F238E27FC236}">
                <a16:creationId xmlns:a16="http://schemas.microsoft.com/office/drawing/2014/main" id="{4C44EF47-2293-0A86-C054-C72C4FC954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grpSp>
        <p:nvGrpSpPr>
          <p:cNvPr id="17" name="Group 16">
            <a:extLst>
              <a:ext uri="{FF2B5EF4-FFF2-40B4-BE49-F238E27FC236}">
                <a16:creationId xmlns:a16="http://schemas.microsoft.com/office/drawing/2014/main" id="{B3B14578-D733-A1EB-7097-F3BECFE146F9}"/>
              </a:ext>
            </a:extLst>
          </p:cNvPr>
          <p:cNvGrpSpPr/>
          <p:nvPr/>
        </p:nvGrpSpPr>
        <p:grpSpPr>
          <a:xfrm>
            <a:off x="100970" y="2330732"/>
            <a:ext cx="1173141" cy="1047664"/>
            <a:chOff x="74634" y="530311"/>
            <a:chExt cx="2816177" cy="2704919"/>
          </a:xfrm>
        </p:grpSpPr>
        <p:pic>
          <p:nvPicPr>
            <p:cNvPr id="6" name="Picture 5" descr="A blue squares with black text&#10;&#10;Description automatically generated with medium confidence">
              <a:extLst>
                <a:ext uri="{FF2B5EF4-FFF2-40B4-BE49-F238E27FC236}">
                  <a16:creationId xmlns:a16="http://schemas.microsoft.com/office/drawing/2014/main" id="{E33F50BC-5853-5EBE-E452-D1569A722D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1497"/>
            <a:stretch/>
          </p:blipFill>
          <p:spPr>
            <a:xfrm>
              <a:off x="74634" y="530311"/>
              <a:ext cx="2816177" cy="2704919"/>
            </a:xfrm>
            <a:prstGeom prst="rect">
              <a:avLst/>
            </a:prstGeom>
          </p:spPr>
        </p:pic>
        <p:sp>
          <p:nvSpPr>
            <p:cNvPr id="9" name="Rectangle 11">
              <a:extLst>
                <a:ext uri="{FF2B5EF4-FFF2-40B4-BE49-F238E27FC236}">
                  <a16:creationId xmlns:a16="http://schemas.microsoft.com/office/drawing/2014/main" id="{D7901496-797D-289D-CCF7-1F3784B68D76}"/>
                </a:ext>
              </a:extLst>
            </p:cNvPr>
            <p:cNvSpPr/>
            <p:nvPr/>
          </p:nvSpPr>
          <p:spPr>
            <a:xfrm>
              <a:off x="275118" y="587375"/>
              <a:ext cx="1277457" cy="2438400"/>
            </a:xfrm>
            <a:custGeom>
              <a:avLst/>
              <a:gdLst>
                <a:gd name="connsiteX0" fmla="*/ 0 w 2514600"/>
                <a:gd name="connsiteY0" fmla="*/ 0 h 455174"/>
                <a:gd name="connsiteX1" fmla="*/ 2514600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514600"/>
                <a:gd name="connsiteY0" fmla="*/ 0 h 455174"/>
                <a:gd name="connsiteX1" fmla="*/ 2474843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474843"/>
                <a:gd name="connsiteY0" fmla="*/ 0 h 455174"/>
                <a:gd name="connsiteX1" fmla="*/ 2474843 w 2474843"/>
                <a:gd name="connsiteY1" fmla="*/ 0 h 455174"/>
                <a:gd name="connsiteX2" fmla="*/ 2474843 w 2474843"/>
                <a:gd name="connsiteY2" fmla="*/ 449494 h 455174"/>
                <a:gd name="connsiteX3" fmla="*/ 0 w 2474843"/>
                <a:gd name="connsiteY3" fmla="*/ 455174 h 455174"/>
                <a:gd name="connsiteX4" fmla="*/ 0 w 2474843"/>
                <a:gd name="connsiteY4" fmla="*/ 0 h 455174"/>
                <a:gd name="connsiteX0" fmla="*/ 0 w 2474843"/>
                <a:gd name="connsiteY0" fmla="*/ 0 h 477892"/>
                <a:gd name="connsiteX1" fmla="*/ 2474843 w 2474843"/>
                <a:gd name="connsiteY1" fmla="*/ 0 h 477892"/>
                <a:gd name="connsiteX2" fmla="*/ 2474843 w 2474843"/>
                <a:gd name="connsiteY2" fmla="*/ 477892 h 477892"/>
                <a:gd name="connsiteX3" fmla="*/ 0 w 2474843"/>
                <a:gd name="connsiteY3" fmla="*/ 455174 h 477892"/>
                <a:gd name="connsiteX4" fmla="*/ 0 w 2474843"/>
                <a:gd name="connsiteY4" fmla="*/ 0 h 477892"/>
                <a:gd name="connsiteX0" fmla="*/ 0 w 2474843"/>
                <a:gd name="connsiteY0" fmla="*/ 0 h 477892"/>
                <a:gd name="connsiteX1" fmla="*/ 2474843 w 2474843"/>
                <a:gd name="connsiteY1" fmla="*/ 0 h 477892"/>
                <a:gd name="connsiteX2" fmla="*/ 2474843 w 2474843"/>
                <a:gd name="connsiteY2" fmla="*/ 477892 h 477892"/>
                <a:gd name="connsiteX3" fmla="*/ 11359 w 2474843"/>
                <a:gd name="connsiteY3" fmla="*/ 472212 h 477892"/>
                <a:gd name="connsiteX4" fmla="*/ 0 w 2474843"/>
                <a:gd name="connsiteY4" fmla="*/ 0 h 477892"/>
                <a:gd name="connsiteX0" fmla="*/ 0 w 2474843"/>
                <a:gd name="connsiteY0" fmla="*/ 0 h 478891"/>
                <a:gd name="connsiteX1" fmla="*/ 2474843 w 2474843"/>
                <a:gd name="connsiteY1" fmla="*/ 0 h 478891"/>
                <a:gd name="connsiteX2" fmla="*/ 2474843 w 2474843"/>
                <a:gd name="connsiteY2" fmla="*/ 477892 h 478891"/>
                <a:gd name="connsiteX3" fmla="*/ 11359 w 2474843"/>
                <a:gd name="connsiteY3" fmla="*/ 478891 h 478891"/>
                <a:gd name="connsiteX4" fmla="*/ 0 w 2474843"/>
                <a:gd name="connsiteY4" fmla="*/ 0 h 478891"/>
                <a:gd name="connsiteX0" fmla="*/ 0 w 2474843"/>
                <a:gd name="connsiteY0" fmla="*/ 0 h 477892"/>
                <a:gd name="connsiteX1" fmla="*/ 2474843 w 2474843"/>
                <a:gd name="connsiteY1" fmla="*/ 0 h 477892"/>
                <a:gd name="connsiteX2" fmla="*/ 2474843 w 2474843"/>
                <a:gd name="connsiteY2" fmla="*/ 477892 h 477892"/>
                <a:gd name="connsiteX3" fmla="*/ 11359 w 2474843"/>
                <a:gd name="connsiteY3" fmla="*/ 475552 h 477892"/>
                <a:gd name="connsiteX4" fmla="*/ 0 w 2474843"/>
                <a:gd name="connsiteY4" fmla="*/ 0 h 47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843" h="477892">
                  <a:moveTo>
                    <a:pt x="0" y="0"/>
                  </a:moveTo>
                  <a:lnTo>
                    <a:pt x="2474843" y="0"/>
                  </a:lnTo>
                  <a:lnTo>
                    <a:pt x="2474843" y="477892"/>
                  </a:lnTo>
                  <a:lnTo>
                    <a:pt x="11359" y="475552"/>
                  </a:lnTo>
                  <a:lnTo>
                    <a:pt x="0"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3C3DA3B3-4705-3E25-AF0F-B653E89B2C4F}"/>
              </a:ext>
            </a:extLst>
          </p:cNvPr>
          <p:cNvGrpSpPr/>
          <p:nvPr/>
        </p:nvGrpSpPr>
        <p:grpSpPr>
          <a:xfrm>
            <a:off x="50479" y="1190820"/>
            <a:ext cx="1219200" cy="1079110"/>
            <a:chOff x="74634" y="530311"/>
            <a:chExt cx="2828462" cy="2704919"/>
          </a:xfrm>
        </p:grpSpPr>
        <p:pic>
          <p:nvPicPr>
            <p:cNvPr id="11" name="Picture 10" descr="A blue squares with black text&#10;&#10;Description automatically generated with medium confidence">
              <a:extLst>
                <a:ext uri="{FF2B5EF4-FFF2-40B4-BE49-F238E27FC236}">
                  <a16:creationId xmlns:a16="http://schemas.microsoft.com/office/drawing/2014/main" id="{41A23260-79B3-F436-6F02-49BBBE3F7E0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1111"/>
            <a:stretch/>
          </p:blipFill>
          <p:spPr>
            <a:xfrm>
              <a:off x="74634" y="530311"/>
              <a:ext cx="2828462" cy="2704919"/>
            </a:xfrm>
            <a:prstGeom prst="rect">
              <a:avLst/>
            </a:prstGeom>
          </p:spPr>
        </p:pic>
        <p:sp>
          <p:nvSpPr>
            <p:cNvPr id="12" name="Rectangle 11">
              <a:extLst>
                <a:ext uri="{FF2B5EF4-FFF2-40B4-BE49-F238E27FC236}">
                  <a16:creationId xmlns:a16="http://schemas.microsoft.com/office/drawing/2014/main" id="{731BBDA3-E6C3-2FE7-F725-707D47C3CD9B}"/>
                </a:ext>
              </a:extLst>
            </p:cNvPr>
            <p:cNvSpPr/>
            <p:nvPr/>
          </p:nvSpPr>
          <p:spPr>
            <a:xfrm>
              <a:off x="257175" y="892175"/>
              <a:ext cx="4572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7531834F-1705-92B1-7FDE-2AFD5D8DB86D}"/>
                </a:ext>
              </a:extLst>
            </p:cNvPr>
            <p:cNvSpPr/>
            <p:nvPr/>
          </p:nvSpPr>
          <p:spPr>
            <a:xfrm>
              <a:off x="1552575" y="2111375"/>
              <a:ext cx="4572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D9BDEBAF-AC65-7B80-4F40-54556B248623}"/>
                </a:ext>
              </a:extLst>
            </p:cNvPr>
            <p:cNvSpPr/>
            <p:nvPr/>
          </p:nvSpPr>
          <p:spPr>
            <a:xfrm>
              <a:off x="2009775" y="587375"/>
              <a:ext cx="457200" cy="304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CC35C17-3AA7-77D2-964B-C1C08A12DC9C}"/>
                </a:ext>
              </a:extLst>
            </p:cNvPr>
            <p:cNvSpPr/>
            <p:nvPr/>
          </p:nvSpPr>
          <p:spPr>
            <a:xfrm>
              <a:off x="1119217" y="2720975"/>
              <a:ext cx="457200" cy="304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8" name="Picture 17" descr="A blue squares with black text&#10;&#10;Description automatically generated with medium confidence">
            <a:extLst>
              <a:ext uri="{FF2B5EF4-FFF2-40B4-BE49-F238E27FC236}">
                <a16:creationId xmlns:a16="http://schemas.microsoft.com/office/drawing/2014/main" id="{FCF852D6-8EBD-CABB-13E3-DDAE3E11078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0449"/>
          <a:stretch/>
        </p:blipFill>
        <p:spPr>
          <a:xfrm>
            <a:off x="50479" y="116143"/>
            <a:ext cx="1219200" cy="1046810"/>
          </a:xfrm>
          <a:prstGeom prst="rect">
            <a:avLst/>
          </a:prstGeom>
        </p:spPr>
      </p:pic>
      <p:graphicFrame>
        <p:nvGraphicFramePr>
          <p:cNvPr id="20" name="Table 19">
            <a:extLst>
              <a:ext uri="{FF2B5EF4-FFF2-40B4-BE49-F238E27FC236}">
                <a16:creationId xmlns:a16="http://schemas.microsoft.com/office/drawing/2014/main" id="{0AA39237-0F4D-329E-D109-5203D6372A39}"/>
              </a:ext>
            </a:extLst>
          </p:cNvPr>
          <p:cNvGraphicFramePr>
            <a:graphicFrameLocks noGrp="1"/>
          </p:cNvGraphicFramePr>
          <p:nvPr>
            <p:extLst>
              <p:ext uri="{D42A27DB-BD31-4B8C-83A1-F6EECF244321}">
                <p14:modId xmlns:p14="http://schemas.microsoft.com/office/powerpoint/2010/main" val="673181087"/>
              </p:ext>
            </p:extLst>
          </p:nvPr>
        </p:nvGraphicFramePr>
        <p:xfrm>
          <a:off x="1462228" y="417091"/>
          <a:ext cx="4233545" cy="2449922"/>
        </p:xfrm>
        <a:graphic>
          <a:graphicData uri="http://schemas.openxmlformats.org/drawingml/2006/table">
            <a:tbl>
              <a:tblPr firstRow="1">
                <a:tableStyleId>{5C22544A-7EE6-4342-B048-85BDC9FD1C3A}</a:tableStyleId>
              </a:tblPr>
              <a:tblGrid>
                <a:gridCol w="846709">
                  <a:extLst>
                    <a:ext uri="{9D8B030D-6E8A-4147-A177-3AD203B41FA5}">
                      <a16:colId xmlns:a16="http://schemas.microsoft.com/office/drawing/2014/main" val="2730916987"/>
                    </a:ext>
                  </a:extLst>
                </a:gridCol>
                <a:gridCol w="846709">
                  <a:extLst>
                    <a:ext uri="{9D8B030D-6E8A-4147-A177-3AD203B41FA5}">
                      <a16:colId xmlns:a16="http://schemas.microsoft.com/office/drawing/2014/main" val="3179605323"/>
                    </a:ext>
                  </a:extLst>
                </a:gridCol>
                <a:gridCol w="846709">
                  <a:extLst>
                    <a:ext uri="{9D8B030D-6E8A-4147-A177-3AD203B41FA5}">
                      <a16:colId xmlns:a16="http://schemas.microsoft.com/office/drawing/2014/main" val="3507567384"/>
                    </a:ext>
                  </a:extLst>
                </a:gridCol>
                <a:gridCol w="846709">
                  <a:extLst>
                    <a:ext uri="{9D8B030D-6E8A-4147-A177-3AD203B41FA5}">
                      <a16:colId xmlns:a16="http://schemas.microsoft.com/office/drawing/2014/main" val="3732232212"/>
                    </a:ext>
                  </a:extLst>
                </a:gridCol>
                <a:gridCol w="846709">
                  <a:extLst>
                    <a:ext uri="{9D8B030D-6E8A-4147-A177-3AD203B41FA5}">
                      <a16:colId xmlns:a16="http://schemas.microsoft.com/office/drawing/2014/main" val="6450825"/>
                    </a:ext>
                  </a:extLst>
                </a:gridCol>
              </a:tblGrid>
              <a:tr h="529682">
                <a:tc rowSpan="2">
                  <a:txBody>
                    <a:bodyPr/>
                    <a:lstStyle/>
                    <a:p>
                      <a:r>
                        <a:rPr lang="en-AU" sz="1600" dirty="0"/>
                        <a:t>Cluster</a:t>
                      </a:r>
                    </a:p>
                  </a:txBody>
                  <a:tcPr>
                    <a:solidFill>
                      <a:srgbClr val="0B2036"/>
                    </a:solidFill>
                  </a:tcPr>
                </a:tc>
                <a:tc rowSpan="2">
                  <a:txBody>
                    <a:bodyPr/>
                    <a:lstStyle/>
                    <a:p>
                      <a:r>
                        <a:rPr lang="en-AU" sz="1600" dirty="0"/>
                        <a:t># Lab</a:t>
                      </a:r>
                      <a:br>
                        <a:rPr lang="en-AU" sz="1600" dirty="0"/>
                      </a:br>
                      <a:r>
                        <a:rPr lang="en-AU" sz="1600" dirty="0"/>
                        <a:t>Dups</a:t>
                      </a:r>
                    </a:p>
                  </a:txBody>
                  <a:tcPr>
                    <a:solidFill>
                      <a:srgbClr val="0B2036"/>
                    </a:solidFill>
                  </a:tcPr>
                </a:tc>
                <a:tc gridSpan="3">
                  <a:txBody>
                    <a:bodyPr/>
                    <a:lstStyle/>
                    <a:p>
                      <a:pPr algn="ctr"/>
                      <a:r>
                        <a:rPr lang="en-AU" sz="1600" dirty="0"/>
                        <a:t>Correlations to True Variety Values</a:t>
                      </a:r>
                    </a:p>
                  </a:txBody>
                  <a:tcPr>
                    <a:solidFill>
                      <a:srgbClr val="0B2036"/>
                    </a:solidFill>
                  </a:tcPr>
                </a:tc>
                <a:tc hMerge="1">
                  <a:txBody>
                    <a:bodyPr/>
                    <a:lstStyle/>
                    <a:p>
                      <a:endParaRPr lang="en-AU" dirty="0"/>
                    </a:p>
                  </a:txBody>
                  <a:tcPr>
                    <a:solidFill>
                      <a:srgbClr val="0B2036"/>
                    </a:solidFill>
                  </a:tcPr>
                </a:tc>
                <a:tc hMerge="1">
                  <a:txBody>
                    <a:bodyPr/>
                    <a:lstStyle/>
                    <a:p>
                      <a:endParaRPr lang="en-AU" dirty="0"/>
                    </a:p>
                  </a:txBody>
                  <a:tcPr>
                    <a:solidFill>
                      <a:srgbClr val="0B2036"/>
                    </a:solidFill>
                  </a:tcPr>
                </a:tc>
                <a:extLst>
                  <a:ext uri="{0D108BD9-81ED-4DB2-BD59-A6C34878D82A}">
                    <a16:rowId xmlns:a16="http://schemas.microsoft.com/office/drawing/2014/main" val="1053250709"/>
                  </a:ext>
                </a:extLst>
              </a:tr>
              <a:tr h="529682">
                <a:tc vMerge="1">
                  <a:txBody>
                    <a:bodyPr/>
                    <a:lstStyle/>
                    <a:p>
                      <a:endParaRPr lang="en-AU"/>
                    </a:p>
                  </a:txBody>
                  <a:tcPr/>
                </a:tc>
                <a:tc vMerge="1">
                  <a:txBody>
                    <a:bodyPr/>
                    <a:lstStyle/>
                    <a:p>
                      <a:r>
                        <a:rPr lang="en-AU" dirty="0" err="1"/>
                        <a:t>nDup</a:t>
                      </a:r>
                      <a:endParaRPr lang="en-AU" dirty="0"/>
                    </a:p>
                  </a:txBody>
                  <a:tcPr>
                    <a:solidFill>
                      <a:srgbClr val="0B2036"/>
                    </a:solidFill>
                  </a:tcPr>
                </a:tc>
                <a:tc>
                  <a:txBody>
                    <a:bodyPr/>
                    <a:lstStyle/>
                    <a:p>
                      <a:r>
                        <a:rPr lang="en-AU" sz="1600" b="1" dirty="0">
                          <a:solidFill>
                            <a:schemeClr val="bg1"/>
                          </a:solidFill>
                        </a:rPr>
                        <a:t>Gold</a:t>
                      </a:r>
                    </a:p>
                  </a:txBody>
                  <a:tcPr>
                    <a:solidFill>
                      <a:srgbClr val="0B2036"/>
                    </a:solidFill>
                  </a:tcPr>
                </a:tc>
                <a:tc>
                  <a:txBody>
                    <a:bodyPr/>
                    <a:lstStyle/>
                    <a:p>
                      <a:r>
                        <a:rPr lang="en-AU" sz="1600" b="1" dirty="0">
                          <a:solidFill>
                            <a:schemeClr val="bg1"/>
                          </a:solidFill>
                        </a:rPr>
                        <a:t>Comp</a:t>
                      </a:r>
                    </a:p>
                  </a:txBody>
                  <a:tcPr>
                    <a:solidFill>
                      <a:srgbClr val="0B2036"/>
                    </a:solidFill>
                  </a:tcPr>
                </a:tc>
                <a:tc>
                  <a:txBody>
                    <a:bodyPr/>
                    <a:lstStyle/>
                    <a:p>
                      <a:r>
                        <a:rPr lang="en-AU" sz="1600" b="1" dirty="0">
                          <a:solidFill>
                            <a:schemeClr val="bg1"/>
                          </a:solidFill>
                        </a:rPr>
                        <a:t>Single</a:t>
                      </a:r>
                    </a:p>
                  </a:txBody>
                  <a:tcPr>
                    <a:solidFill>
                      <a:srgbClr val="0B2036"/>
                    </a:solidFill>
                  </a:tcPr>
                </a:tc>
                <a:extLst>
                  <a:ext uri="{0D108BD9-81ED-4DB2-BD59-A6C34878D82A}">
                    <a16:rowId xmlns:a16="http://schemas.microsoft.com/office/drawing/2014/main" val="763991326"/>
                  </a:ext>
                </a:extLst>
              </a:tr>
              <a:tr h="335280">
                <a:tc>
                  <a:txBody>
                    <a:bodyPr/>
                    <a:lstStyle/>
                    <a:p>
                      <a:pPr algn="ctr"/>
                      <a:r>
                        <a:rPr lang="en-AU" sz="1600" dirty="0"/>
                        <a:t>1</a:t>
                      </a:r>
                    </a:p>
                  </a:txBody>
                  <a:tcPr/>
                </a:tc>
                <a:tc>
                  <a:txBody>
                    <a:bodyPr/>
                    <a:lstStyle/>
                    <a:p>
                      <a:pPr algn="ctr"/>
                      <a:r>
                        <a:rPr lang="en-AU" sz="1600" dirty="0"/>
                        <a:t>4</a:t>
                      </a:r>
                    </a:p>
                  </a:txBody>
                  <a:tcPr/>
                </a:tc>
                <a:tc>
                  <a:txBody>
                    <a:bodyPr/>
                    <a:lstStyle/>
                    <a:p>
                      <a:pPr algn="r"/>
                      <a:r>
                        <a:rPr lang="en-AU" sz="1600" dirty="0"/>
                        <a:t>0.909</a:t>
                      </a:r>
                    </a:p>
                  </a:txBody>
                  <a:tcPr/>
                </a:tc>
                <a:tc>
                  <a:txBody>
                    <a:bodyPr/>
                    <a:lstStyle/>
                    <a:p>
                      <a:pPr algn="r"/>
                      <a:r>
                        <a:rPr lang="en-AU" sz="1600" dirty="0"/>
                        <a:t>0.811</a:t>
                      </a:r>
                    </a:p>
                  </a:txBody>
                  <a:tcPr/>
                </a:tc>
                <a:tc>
                  <a:txBody>
                    <a:bodyPr/>
                    <a:lstStyle/>
                    <a:p>
                      <a:pPr algn="r"/>
                      <a:r>
                        <a:rPr lang="en-AU" sz="1600" dirty="0"/>
                        <a:t>0.778</a:t>
                      </a:r>
                    </a:p>
                  </a:txBody>
                  <a:tcPr/>
                </a:tc>
                <a:extLst>
                  <a:ext uri="{0D108BD9-81ED-4DB2-BD59-A6C34878D82A}">
                    <a16:rowId xmlns:a16="http://schemas.microsoft.com/office/drawing/2014/main" val="1046952216"/>
                  </a:ext>
                </a:extLst>
              </a:tr>
              <a:tr h="335280">
                <a:tc>
                  <a:txBody>
                    <a:bodyPr/>
                    <a:lstStyle/>
                    <a:p>
                      <a:pPr algn="ctr"/>
                      <a:r>
                        <a:rPr lang="en-AU" sz="1600" dirty="0"/>
                        <a:t>1</a:t>
                      </a:r>
                    </a:p>
                  </a:txBody>
                  <a:tcPr>
                    <a:lnB w="12700" cap="flat" cmpd="sng" algn="ctr">
                      <a:solidFill>
                        <a:schemeClr val="tx1"/>
                      </a:solidFill>
                      <a:prstDash val="solid"/>
                      <a:round/>
                      <a:headEnd type="none" w="med" len="med"/>
                      <a:tailEnd type="none" w="med" len="med"/>
                    </a:lnB>
                  </a:tcPr>
                </a:tc>
                <a:tc>
                  <a:txBody>
                    <a:bodyPr/>
                    <a:lstStyle/>
                    <a:p>
                      <a:pPr algn="ctr"/>
                      <a:r>
                        <a:rPr lang="en-AU" sz="1600" dirty="0"/>
                        <a:t>6</a:t>
                      </a:r>
                    </a:p>
                  </a:txBody>
                  <a:tcPr>
                    <a:lnB w="12700" cap="flat" cmpd="sng" algn="ctr">
                      <a:solidFill>
                        <a:schemeClr val="tx1"/>
                      </a:solidFill>
                      <a:prstDash val="solid"/>
                      <a:round/>
                      <a:headEnd type="none" w="med" len="med"/>
                      <a:tailEnd type="none" w="med" len="med"/>
                    </a:lnB>
                  </a:tcPr>
                </a:tc>
                <a:tc>
                  <a:txBody>
                    <a:bodyPr/>
                    <a:lstStyle/>
                    <a:p>
                      <a:pPr algn="r"/>
                      <a:r>
                        <a:rPr lang="en-AU" sz="1600" dirty="0"/>
                        <a:t>0.918</a:t>
                      </a:r>
                    </a:p>
                  </a:txBody>
                  <a:tcPr>
                    <a:lnB w="12700" cap="flat" cmpd="sng" algn="ctr">
                      <a:solidFill>
                        <a:schemeClr val="tx1"/>
                      </a:solidFill>
                      <a:prstDash val="solid"/>
                      <a:round/>
                      <a:headEnd type="none" w="med" len="med"/>
                      <a:tailEnd type="none" w="med" len="med"/>
                    </a:lnB>
                  </a:tcPr>
                </a:tc>
                <a:tc>
                  <a:txBody>
                    <a:bodyPr/>
                    <a:lstStyle/>
                    <a:p>
                      <a:pPr algn="r"/>
                      <a:r>
                        <a:rPr lang="en-AU" sz="1600" dirty="0"/>
                        <a:t>0.811</a:t>
                      </a:r>
                    </a:p>
                  </a:txBody>
                  <a:tcPr>
                    <a:lnB w="12700" cap="flat" cmpd="sng" algn="ctr">
                      <a:solidFill>
                        <a:schemeClr val="tx1"/>
                      </a:solidFill>
                      <a:prstDash val="solid"/>
                      <a:round/>
                      <a:headEnd type="none" w="med" len="med"/>
                      <a:tailEnd type="none" w="med" len="med"/>
                    </a:lnB>
                  </a:tcPr>
                </a:tc>
                <a:tc>
                  <a:txBody>
                    <a:bodyPr/>
                    <a:lstStyle/>
                    <a:p>
                      <a:pPr algn="r"/>
                      <a:r>
                        <a:rPr lang="en-AU" sz="1600" dirty="0"/>
                        <a:t>0.778</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991313"/>
                  </a:ext>
                </a:extLst>
              </a:tr>
              <a:tr h="335280">
                <a:tc>
                  <a:txBody>
                    <a:bodyPr/>
                    <a:lstStyle/>
                    <a:p>
                      <a:pPr algn="ctr"/>
                      <a:r>
                        <a:rPr lang="en-AU" sz="1600" dirty="0"/>
                        <a:t>2</a:t>
                      </a:r>
                    </a:p>
                  </a:txBody>
                  <a:tcPr>
                    <a:lnT w="12700" cap="flat" cmpd="sng" algn="ctr">
                      <a:solidFill>
                        <a:schemeClr val="tx1"/>
                      </a:solidFill>
                      <a:prstDash val="solid"/>
                      <a:round/>
                      <a:headEnd type="none" w="med" len="med"/>
                      <a:tailEnd type="none" w="med" len="med"/>
                    </a:lnT>
                  </a:tcPr>
                </a:tc>
                <a:tc>
                  <a:txBody>
                    <a:bodyPr/>
                    <a:lstStyle/>
                    <a:p>
                      <a:pPr algn="ctr"/>
                      <a:r>
                        <a:rPr lang="en-AU" sz="1600" dirty="0"/>
                        <a:t>4</a:t>
                      </a:r>
                    </a:p>
                  </a:txBody>
                  <a:tcPr>
                    <a:lnT w="12700" cap="flat" cmpd="sng" algn="ctr">
                      <a:solidFill>
                        <a:schemeClr val="tx1"/>
                      </a:solidFill>
                      <a:prstDash val="solid"/>
                      <a:round/>
                      <a:headEnd type="none" w="med" len="med"/>
                      <a:tailEnd type="none" w="med" len="med"/>
                    </a:lnT>
                  </a:tcPr>
                </a:tc>
                <a:tc>
                  <a:txBody>
                    <a:bodyPr/>
                    <a:lstStyle/>
                    <a:p>
                      <a:pPr algn="r"/>
                      <a:r>
                        <a:rPr lang="en-AU" sz="1600" dirty="0"/>
                        <a:t>0.941</a:t>
                      </a:r>
                    </a:p>
                  </a:txBody>
                  <a:tcPr>
                    <a:lnT w="12700" cap="flat" cmpd="sng" algn="ctr">
                      <a:solidFill>
                        <a:schemeClr val="tx1"/>
                      </a:solidFill>
                      <a:prstDash val="solid"/>
                      <a:round/>
                      <a:headEnd type="none" w="med" len="med"/>
                      <a:tailEnd type="none" w="med" len="med"/>
                    </a:lnT>
                  </a:tcPr>
                </a:tc>
                <a:tc>
                  <a:txBody>
                    <a:bodyPr/>
                    <a:lstStyle/>
                    <a:p>
                      <a:pPr algn="r"/>
                      <a:r>
                        <a:rPr lang="en-AU" sz="1600" dirty="0"/>
                        <a:t>0.873</a:t>
                      </a:r>
                    </a:p>
                  </a:txBody>
                  <a:tcPr>
                    <a:lnT w="12700" cap="flat" cmpd="sng" algn="ctr">
                      <a:solidFill>
                        <a:schemeClr val="tx1"/>
                      </a:solidFill>
                      <a:prstDash val="solid"/>
                      <a:round/>
                      <a:headEnd type="none" w="med" len="med"/>
                      <a:tailEnd type="none" w="med" len="med"/>
                    </a:lnT>
                  </a:tcPr>
                </a:tc>
                <a:tc>
                  <a:txBody>
                    <a:bodyPr/>
                    <a:lstStyle/>
                    <a:p>
                      <a:pPr algn="r"/>
                      <a:r>
                        <a:rPr lang="en-AU" sz="1600" dirty="0"/>
                        <a:t>0.849</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82744640"/>
                  </a:ext>
                </a:extLst>
              </a:tr>
              <a:tr h="335280">
                <a:tc>
                  <a:txBody>
                    <a:bodyPr/>
                    <a:lstStyle/>
                    <a:p>
                      <a:pPr algn="ctr"/>
                      <a:r>
                        <a:rPr lang="en-AU" sz="1600" dirty="0"/>
                        <a:t>2</a:t>
                      </a:r>
                    </a:p>
                  </a:txBody>
                  <a:tcPr/>
                </a:tc>
                <a:tc>
                  <a:txBody>
                    <a:bodyPr/>
                    <a:lstStyle/>
                    <a:p>
                      <a:pPr algn="ctr"/>
                      <a:r>
                        <a:rPr lang="en-AU" sz="1600" dirty="0"/>
                        <a:t>6</a:t>
                      </a:r>
                    </a:p>
                  </a:txBody>
                  <a:tcPr/>
                </a:tc>
                <a:tc>
                  <a:txBody>
                    <a:bodyPr/>
                    <a:lstStyle/>
                    <a:p>
                      <a:pPr algn="r"/>
                      <a:r>
                        <a:rPr lang="en-AU" sz="1600" dirty="0"/>
                        <a:t>0.945</a:t>
                      </a:r>
                    </a:p>
                  </a:txBody>
                  <a:tcPr/>
                </a:tc>
                <a:tc>
                  <a:txBody>
                    <a:bodyPr/>
                    <a:lstStyle/>
                    <a:p>
                      <a:pPr algn="r"/>
                      <a:r>
                        <a:rPr lang="en-AU" sz="1600" dirty="0"/>
                        <a:t>0.873</a:t>
                      </a:r>
                    </a:p>
                  </a:txBody>
                  <a:tcPr/>
                </a:tc>
                <a:tc>
                  <a:txBody>
                    <a:bodyPr/>
                    <a:lstStyle/>
                    <a:p>
                      <a:pPr algn="r"/>
                      <a:r>
                        <a:rPr lang="en-AU" sz="1600" dirty="0"/>
                        <a:t>0.849</a:t>
                      </a:r>
                    </a:p>
                  </a:txBody>
                  <a:tcPr/>
                </a:tc>
                <a:extLst>
                  <a:ext uri="{0D108BD9-81ED-4DB2-BD59-A6C34878D82A}">
                    <a16:rowId xmlns:a16="http://schemas.microsoft.com/office/drawing/2014/main" val="160071392"/>
                  </a:ext>
                </a:extLst>
              </a:tr>
            </a:tbl>
          </a:graphicData>
        </a:graphic>
      </p:graphicFrame>
      <p:sp>
        <p:nvSpPr>
          <p:cNvPr id="21" name="TextBox 20">
            <a:extLst>
              <a:ext uri="{FF2B5EF4-FFF2-40B4-BE49-F238E27FC236}">
                <a16:creationId xmlns:a16="http://schemas.microsoft.com/office/drawing/2014/main" id="{0320C9ED-1BA6-4A5C-63DF-94631A03AD10}"/>
              </a:ext>
            </a:extLst>
          </p:cNvPr>
          <p:cNvSpPr txBox="1"/>
          <p:nvPr/>
        </p:nvSpPr>
        <p:spPr>
          <a:xfrm rot="1819265">
            <a:off x="198134" y="1473706"/>
            <a:ext cx="1155591"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-11.5%</a:t>
            </a:r>
          </a:p>
        </p:txBody>
      </p:sp>
      <p:sp>
        <p:nvSpPr>
          <p:cNvPr id="22" name="TextBox 21">
            <a:extLst>
              <a:ext uri="{FF2B5EF4-FFF2-40B4-BE49-F238E27FC236}">
                <a16:creationId xmlns:a16="http://schemas.microsoft.com/office/drawing/2014/main" id="{20F3FFA4-81DD-4212-6045-E0A81C12ABE5}"/>
              </a:ext>
            </a:extLst>
          </p:cNvPr>
          <p:cNvSpPr txBox="1"/>
          <p:nvPr/>
        </p:nvSpPr>
        <p:spPr>
          <a:xfrm rot="1819265">
            <a:off x="166623" y="2582319"/>
            <a:ext cx="1238909"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-15.1%</a:t>
            </a:r>
          </a:p>
        </p:txBody>
      </p:sp>
      <p:sp>
        <p:nvSpPr>
          <p:cNvPr id="23" name="TextBox 22">
            <a:extLst>
              <a:ext uri="{FF2B5EF4-FFF2-40B4-BE49-F238E27FC236}">
                <a16:creationId xmlns:a16="http://schemas.microsoft.com/office/drawing/2014/main" id="{9D7573B7-5FFE-C18C-0CED-386B985FFF06}"/>
              </a:ext>
            </a:extLst>
          </p:cNvPr>
          <p:cNvSpPr txBox="1"/>
          <p:nvPr/>
        </p:nvSpPr>
        <p:spPr>
          <a:xfrm>
            <a:off x="2664600" y="58607"/>
            <a:ext cx="1828800" cy="369332"/>
          </a:xfrm>
          <a:prstGeom prst="rect">
            <a:avLst/>
          </a:prstGeom>
          <a:noFill/>
        </p:spPr>
        <p:txBody>
          <a:bodyPr wrap="square" rtlCol="0">
            <a:spAutoFit/>
          </a:bodyPr>
          <a:lstStyle/>
          <a:p>
            <a:r>
              <a:rPr lang="en-AU" b="1" dirty="0"/>
              <a:t>Set D – GRDC </a:t>
            </a:r>
          </a:p>
        </p:txBody>
      </p:sp>
    </p:spTree>
    <p:extLst>
      <p:ext uri="{BB962C8B-B14F-4D97-AF65-F5344CB8AC3E}">
        <p14:creationId xmlns:p14="http://schemas.microsoft.com/office/powerpoint/2010/main" val="24683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BFB4BDA7-C711-E465-1BD4-E9F7682DBBD5}"/>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42</a:t>
            </a:fld>
            <a:endParaRPr lang="en-AU" spc="-27" dirty="0"/>
          </a:p>
        </p:txBody>
      </p:sp>
      <p:pic>
        <p:nvPicPr>
          <p:cNvPr id="4" name="Picture 3" descr="A blue text on a black background&#10;&#10;Description automatically generated">
            <a:extLst>
              <a:ext uri="{FF2B5EF4-FFF2-40B4-BE49-F238E27FC236}">
                <a16:creationId xmlns:a16="http://schemas.microsoft.com/office/drawing/2014/main" id="{4C44EF47-2293-0A86-C054-C72C4FC954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graphicFrame>
        <p:nvGraphicFramePr>
          <p:cNvPr id="2" name="Table 1">
            <a:extLst>
              <a:ext uri="{FF2B5EF4-FFF2-40B4-BE49-F238E27FC236}">
                <a16:creationId xmlns:a16="http://schemas.microsoft.com/office/drawing/2014/main" id="{0EC2DFF1-FE7E-859F-0304-BFA70848BACE}"/>
              </a:ext>
            </a:extLst>
          </p:cNvPr>
          <p:cNvGraphicFramePr>
            <a:graphicFrameLocks noGrp="1"/>
          </p:cNvGraphicFramePr>
          <p:nvPr>
            <p:extLst>
              <p:ext uri="{D42A27DB-BD31-4B8C-83A1-F6EECF244321}">
                <p14:modId xmlns:p14="http://schemas.microsoft.com/office/powerpoint/2010/main" val="1088169255"/>
              </p:ext>
            </p:extLst>
          </p:nvPr>
        </p:nvGraphicFramePr>
        <p:xfrm>
          <a:off x="1525648" y="423210"/>
          <a:ext cx="4397046" cy="2801124"/>
        </p:xfrm>
        <a:graphic>
          <a:graphicData uri="http://schemas.openxmlformats.org/drawingml/2006/table">
            <a:tbl>
              <a:tblPr firstRow="1">
                <a:tableStyleId>{5C22544A-7EE6-4342-B048-85BDC9FD1C3A}</a:tableStyleId>
              </a:tblPr>
              <a:tblGrid>
                <a:gridCol w="706420">
                  <a:extLst>
                    <a:ext uri="{9D8B030D-6E8A-4147-A177-3AD203B41FA5}">
                      <a16:colId xmlns:a16="http://schemas.microsoft.com/office/drawing/2014/main" val="1687584485"/>
                    </a:ext>
                  </a:extLst>
                </a:gridCol>
                <a:gridCol w="871310">
                  <a:extLst>
                    <a:ext uri="{9D8B030D-6E8A-4147-A177-3AD203B41FA5}">
                      <a16:colId xmlns:a16="http://schemas.microsoft.com/office/drawing/2014/main" val="3179605323"/>
                    </a:ext>
                  </a:extLst>
                </a:gridCol>
                <a:gridCol w="939772">
                  <a:extLst>
                    <a:ext uri="{9D8B030D-6E8A-4147-A177-3AD203B41FA5}">
                      <a16:colId xmlns:a16="http://schemas.microsoft.com/office/drawing/2014/main" val="3507567384"/>
                    </a:ext>
                  </a:extLst>
                </a:gridCol>
                <a:gridCol w="939772">
                  <a:extLst>
                    <a:ext uri="{9D8B030D-6E8A-4147-A177-3AD203B41FA5}">
                      <a16:colId xmlns:a16="http://schemas.microsoft.com/office/drawing/2014/main" val="3732232212"/>
                    </a:ext>
                  </a:extLst>
                </a:gridCol>
                <a:gridCol w="939772">
                  <a:extLst>
                    <a:ext uri="{9D8B030D-6E8A-4147-A177-3AD203B41FA5}">
                      <a16:colId xmlns:a16="http://schemas.microsoft.com/office/drawing/2014/main" val="6450825"/>
                    </a:ext>
                  </a:extLst>
                </a:gridCol>
              </a:tblGrid>
              <a:tr h="530845">
                <a:tc rowSpan="2">
                  <a:txBody>
                    <a:bodyPr/>
                    <a:lstStyle/>
                    <a:p>
                      <a:r>
                        <a:rPr lang="en-AU" sz="1400" dirty="0"/>
                        <a:t>Cluster</a:t>
                      </a:r>
                    </a:p>
                  </a:txBody>
                  <a:tcPr>
                    <a:solidFill>
                      <a:srgbClr val="0B2036"/>
                    </a:solidFill>
                  </a:tcPr>
                </a:tc>
                <a:tc rowSpan="2">
                  <a:txBody>
                    <a:bodyPr/>
                    <a:lstStyle/>
                    <a:p>
                      <a:r>
                        <a:rPr lang="en-AU" sz="1400" dirty="0" err="1"/>
                        <a:t>Field:Lab</a:t>
                      </a:r>
                      <a:br>
                        <a:rPr lang="en-AU" sz="1400" dirty="0"/>
                      </a:br>
                      <a:r>
                        <a:rPr lang="en-AU" sz="1400" dirty="0"/>
                        <a:t>Dups</a:t>
                      </a:r>
                    </a:p>
                  </a:txBody>
                  <a:tcPr>
                    <a:solidFill>
                      <a:srgbClr val="0B2036"/>
                    </a:solidFill>
                  </a:tcPr>
                </a:tc>
                <a:tc gridSpan="3">
                  <a:txBody>
                    <a:bodyPr/>
                    <a:lstStyle/>
                    <a:p>
                      <a:pPr algn="ctr"/>
                      <a:r>
                        <a:rPr lang="en-AU" sz="1600" dirty="0"/>
                        <a:t>Correlations to True Variety Values</a:t>
                      </a:r>
                    </a:p>
                  </a:txBody>
                  <a:tcPr>
                    <a:solidFill>
                      <a:srgbClr val="0B2036"/>
                    </a:solidFill>
                  </a:tcPr>
                </a:tc>
                <a:tc hMerge="1">
                  <a:txBody>
                    <a:bodyPr/>
                    <a:lstStyle/>
                    <a:p>
                      <a:endParaRPr lang="en-AU" dirty="0"/>
                    </a:p>
                  </a:txBody>
                  <a:tcPr>
                    <a:solidFill>
                      <a:srgbClr val="0B2036"/>
                    </a:solidFill>
                  </a:tcPr>
                </a:tc>
                <a:tc hMerge="1">
                  <a:txBody>
                    <a:bodyPr/>
                    <a:lstStyle/>
                    <a:p>
                      <a:endParaRPr lang="en-AU" dirty="0"/>
                    </a:p>
                  </a:txBody>
                  <a:tcPr>
                    <a:solidFill>
                      <a:srgbClr val="0B2036"/>
                    </a:solidFill>
                  </a:tcPr>
                </a:tc>
                <a:extLst>
                  <a:ext uri="{0D108BD9-81ED-4DB2-BD59-A6C34878D82A}">
                    <a16:rowId xmlns:a16="http://schemas.microsoft.com/office/drawing/2014/main" val="1053250709"/>
                  </a:ext>
                </a:extLst>
              </a:tr>
              <a:tr h="303340">
                <a:tc vMerge="1">
                  <a:txBody>
                    <a:bodyPr/>
                    <a:lstStyle/>
                    <a:p>
                      <a:endParaRPr lang="en-AU"/>
                    </a:p>
                  </a:txBody>
                  <a:tcPr/>
                </a:tc>
                <a:tc vMerge="1">
                  <a:txBody>
                    <a:bodyPr/>
                    <a:lstStyle/>
                    <a:p>
                      <a:r>
                        <a:rPr lang="en-AU" dirty="0" err="1"/>
                        <a:t>nDup</a:t>
                      </a:r>
                      <a:endParaRPr lang="en-AU" dirty="0"/>
                    </a:p>
                  </a:txBody>
                  <a:tcPr>
                    <a:solidFill>
                      <a:srgbClr val="0B2036"/>
                    </a:solidFill>
                  </a:tcPr>
                </a:tc>
                <a:tc>
                  <a:txBody>
                    <a:bodyPr/>
                    <a:lstStyle/>
                    <a:p>
                      <a:r>
                        <a:rPr lang="en-AU" sz="1400" b="1" dirty="0">
                          <a:solidFill>
                            <a:schemeClr val="bg1"/>
                          </a:solidFill>
                        </a:rPr>
                        <a:t>Gold</a:t>
                      </a:r>
                    </a:p>
                  </a:txBody>
                  <a:tcPr>
                    <a:solidFill>
                      <a:srgbClr val="0B2036"/>
                    </a:solidFill>
                  </a:tcPr>
                </a:tc>
                <a:tc>
                  <a:txBody>
                    <a:bodyPr/>
                    <a:lstStyle/>
                    <a:p>
                      <a:r>
                        <a:rPr lang="en-AU" sz="1400" b="1" dirty="0">
                          <a:solidFill>
                            <a:schemeClr val="bg1"/>
                          </a:solidFill>
                        </a:rPr>
                        <a:t>Comp</a:t>
                      </a:r>
                    </a:p>
                  </a:txBody>
                  <a:tcPr>
                    <a:solidFill>
                      <a:srgbClr val="0B2036"/>
                    </a:solidFill>
                  </a:tcPr>
                </a:tc>
                <a:tc>
                  <a:txBody>
                    <a:bodyPr/>
                    <a:lstStyle/>
                    <a:p>
                      <a:r>
                        <a:rPr lang="en-AU" sz="1400" b="1" dirty="0">
                          <a:solidFill>
                            <a:schemeClr val="bg1"/>
                          </a:solidFill>
                        </a:rPr>
                        <a:t>Single</a:t>
                      </a:r>
                    </a:p>
                  </a:txBody>
                  <a:tcPr>
                    <a:solidFill>
                      <a:srgbClr val="0B2036"/>
                    </a:solidFill>
                  </a:tcPr>
                </a:tc>
                <a:extLst>
                  <a:ext uri="{0D108BD9-81ED-4DB2-BD59-A6C34878D82A}">
                    <a16:rowId xmlns:a16="http://schemas.microsoft.com/office/drawing/2014/main" val="763991326"/>
                  </a:ext>
                </a:extLst>
              </a:tr>
              <a:tr h="319534">
                <a:tc>
                  <a:txBody>
                    <a:bodyPr/>
                    <a:lstStyle/>
                    <a:p>
                      <a:pPr algn="ctr"/>
                      <a:r>
                        <a:rPr lang="en-AU" sz="1400" dirty="0"/>
                        <a:t>1</a:t>
                      </a:r>
                    </a:p>
                  </a:txBody>
                  <a:tcPr anchor="ctr"/>
                </a:tc>
                <a:tc>
                  <a:txBody>
                    <a:bodyPr/>
                    <a:lstStyle/>
                    <a:p>
                      <a:pPr algn="ctr"/>
                      <a:r>
                        <a:rPr lang="en-AU" sz="1400" dirty="0"/>
                        <a:t>1:1</a:t>
                      </a:r>
                    </a:p>
                  </a:txBody>
                  <a:tcPr anchor="ctr"/>
                </a:tc>
                <a:tc>
                  <a:txBody>
                    <a:bodyPr/>
                    <a:lstStyle/>
                    <a:p>
                      <a:pPr algn="r"/>
                      <a:r>
                        <a:rPr lang="en-AU" sz="1400" dirty="0"/>
                        <a:t>0.812</a:t>
                      </a:r>
                    </a:p>
                  </a:txBody>
                  <a:tcPr/>
                </a:tc>
                <a:tc>
                  <a:txBody>
                    <a:bodyPr/>
                    <a:lstStyle/>
                    <a:p>
                      <a:pPr algn="r"/>
                      <a:r>
                        <a:rPr lang="en-AU" sz="1400" dirty="0"/>
                        <a:t>0.777</a:t>
                      </a:r>
                    </a:p>
                  </a:txBody>
                  <a:tcPr/>
                </a:tc>
                <a:tc>
                  <a:txBody>
                    <a:bodyPr/>
                    <a:lstStyle/>
                    <a:p>
                      <a:pPr algn="r"/>
                      <a:r>
                        <a:rPr lang="en-AU" sz="1400" dirty="0"/>
                        <a:t>0.777</a:t>
                      </a:r>
                    </a:p>
                  </a:txBody>
                  <a:tcPr/>
                </a:tc>
                <a:extLst>
                  <a:ext uri="{0D108BD9-81ED-4DB2-BD59-A6C34878D82A}">
                    <a16:rowId xmlns:a16="http://schemas.microsoft.com/office/drawing/2014/main" val="1046952216"/>
                  </a:ext>
                </a:extLst>
              </a:tr>
              <a:tr h="319534">
                <a:tc>
                  <a:txBody>
                    <a:bodyPr/>
                    <a:lstStyle/>
                    <a:p>
                      <a:pPr algn="ctr"/>
                      <a:r>
                        <a:rPr lang="en-AU" sz="1400" dirty="0"/>
                        <a:t>1</a:t>
                      </a:r>
                    </a:p>
                  </a:txBody>
                  <a:tcPr anchor="ctr"/>
                </a:tc>
                <a:tc>
                  <a:txBody>
                    <a:bodyPr/>
                    <a:lstStyle/>
                    <a:p>
                      <a:pPr algn="ctr"/>
                      <a:r>
                        <a:rPr lang="en-AU" sz="1400" dirty="0"/>
                        <a:t>1:2</a:t>
                      </a:r>
                    </a:p>
                  </a:txBody>
                  <a:tcPr anchor="ctr"/>
                </a:tc>
                <a:tc>
                  <a:txBody>
                    <a:bodyPr/>
                    <a:lstStyle/>
                    <a:p>
                      <a:pPr algn="r"/>
                      <a:r>
                        <a:rPr lang="en-AU" sz="1400" dirty="0"/>
                        <a:t>0.856</a:t>
                      </a:r>
                    </a:p>
                  </a:txBody>
                  <a:tcPr/>
                </a:tc>
                <a:tc>
                  <a:txBody>
                    <a:bodyPr/>
                    <a:lstStyle/>
                    <a:p>
                      <a:pPr algn="r"/>
                      <a:r>
                        <a:rPr lang="en-AU" sz="1400" dirty="0"/>
                        <a:t>0.779</a:t>
                      </a:r>
                    </a:p>
                  </a:txBody>
                  <a:tcPr/>
                </a:tc>
                <a:tc>
                  <a:txBody>
                    <a:bodyPr/>
                    <a:lstStyle/>
                    <a:p>
                      <a:pPr algn="r"/>
                      <a:r>
                        <a:rPr lang="en-AU" sz="1400" dirty="0"/>
                        <a:t>0.779</a:t>
                      </a:r>
                    </a:p>
                  </a:txBody>
                  <a:tcPr/>
                </a:tc>
                <a:extLst>
                  <a:ext uri="{0D108BD9-81ED-4DB2-BD59-A6C34878D82A}">
                    <a16:rowId xmlns:a16="http://schemas.microsoft.com/office/drawing/2014/main" val="383991313"/>
                  </a:ext>
                </a:extLst>
              </a:tr>
              <a:tr h="319534">
                <a:tc>
                  <a:txBody>
                    <a:bodyPr/>
                    <a:lstStyle/>
                    <a:p>
                      <a:pPr algn="ctr"/>
                      <a:r>
                        <a:rPr lang="en-AU" sz="1400" dirty="0"/>
                        <a:t>1</a:t>
                      </a:r>
                    </a:p>
                  </a:txBody>
                  <a:tcPr anchor="ctr">
                    <a:lnB w="12700" cap="flat" cmpd="sng" algn="ctr">
                      <a:solidFill>
                        <a:schemeClr val="tx1"/>
                      </a:solidFill>
                      <a:prstDash val="solid"/>
                      <a:round/>
                      <a:headEnd type="none" w="med" len="med"/>
                      <a:tailEnd type="none" w="med" len="med"/>
                    </a:lnB>
                  </a:tcPr>
                </a:tc>
                <a:tc>
                  <a:txBody>
                    <a:bodyPr/>
                    <a:lstStyle/>
                    <a:p>
                      <a:pPr algn="ctr"/>
                      <a:r>
                        <a:rPr lang="en-AU" sz="1400" dirty="0"/>
                        <a:t>2:2</a:t>
                      </a:r>
                    </a:p>
                  </a:txBody>
                  <a:tcPr anchor="ctr">
                    <a:lnB w="12700" cap="flat" cmpd="sng" algn="ctr">
                      <a:solidFill>
                        <a:schemeClr val="tx1"/>
                      </a:solidFill>
                      <a:prstDash val="solid"/>
                      <a:round/>
                      <a:headEnd type="none" w="med" len="med"/>
                      <a:tailEnd type="none" w="med" len="med"/>
                    </a:lnB>
                  </a:tcPr>
                </a:tc>
                <a:tc>
                  <a:txBody>
                    <a:bodyPr/>
                    <a:lstStyle/>
                    <a:p>
                      <a:pPr algn="r"/>
                      <a:r>
                        <a:rPr lang="en-AU" sz="1400" dirty="0"/>
                        <a:t>0.891</a:t>
                      </a:r>
                    </a:p>
                  </a:txBody>
                  <a:tcPr>
                    <a:lnB w="12700" cap="flat" cmpd="sng" algn="ctr">
                      <a:solidFill>
                        <a:schemeClr val="tx1"/>
                      </a:solidFill>
                      <a:prstDash val="solid"/>
                      <a:round/>
                      <a:headEnd type="none" w="med" len="med"/>
                      <a:tailEnd type="none" w="med" len="med"/>
                    </a:lnB>
                  </a:tcPr>
                </a:tc>
                <a:tc>
                  <a:txBody>
                    <a:bodyPr/>
                    <a:lstStyle/>
                    <a:p>
                      <a:pPr algn="r"/>
                      <a:r>
                        <a:rPr lang="en-AU" sz="1400" dirty="0"/>
                        <a:t>0.812</a:t>
                      </a:r>
                    </a:p>
                  </a:txBody>
                  <a:tcPr>
                    <a:lnB w="12700" cap="flat" cmpd="sng" algn="ctr">
                      <a:solidFill>
                        <a:schemeClr val="tx1"/>
                      </a:solidFill>
                      <a:prstDash val="solid"/>
                      <a:round/>
                      <a:headEnd type="none" w="med" len="med"/>
                      <a:tailEnd type="none" w="med" len="med"/>
                    </a:lnB>
                  </a:tcPr>
                </a:tc>
                <a:tc>
                  <a:txBody>
                    <a:bodyPr/>
                    <a:lstStyle/>
                    <a:p>
                      <a:pPr algn="r"/>
                      <a:r>
                        <a:rPr lang="en-AU" sz="1400" dirty="0"/>
                        <a:t>0.776</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9289650"/>
                  </a:ext>
                </a:extLst>
              </a:tr>
              <a:tr h="319534">
                <a:tc>
                  <a:txBody>
                    <a:bodyPr/>
                    <a:lstStyle/>
                    <a:p>
                      <a:pPr algn="ctr"/>
                      <a:r>
                        <a:rPr lang="en-AU" sz="1400" dirty="0"/>
                        <a:t>2</a:t>
                      </a:r>
                    </a:p>
                  </a:txBody>
                  <a:tcPr anchor="ctr">
                    <a:lnT w="12700" cap="flat" cmpd="sng" algn="ctr">
                      <a:solidFill>
                        <a:schemeClr val="tx1"/>
                      </a:solidFill>
                      <a:prstDash val="solid"/>
                      <a:round/>
                      <a:headEnd type="none" w="med" len="med"/>
                      <a:tailEnd type="none" w="med" len="med"/>
                    </a:lnT>
                  </a:tcPr>
                </a:tc>
                <a:tc>
                  <a:txBody>
                    <a:bodyPr/>
                    <a:lstStyle/>
                    <a:p>
                      <a:pPr algn="ctr"/>
                      <a:r>
                        <a:rPr lang="en-AU" sz="1400" dirty="0"/>
                        <a:t>1:1</a:t>
                      </a:r>
                    </a:p>
                  </a:txBody>
                  <a:tcPr anchor="ctr">
                    <a:lnT w="12700" cap="flat" cmpd="sng" algn="ctr">
                      <a:solidFill>
                        <a:schemeClr val="tx1"/>
                      </a:solidFill>
                      <a:prstDash val="solid"/>
                      <a:round/>
                      <a:headEnd type="none" w="med" len="med"/>
                      <a:tailEnd type="none" w="med" len="med"/>
                    </a:lnT>
                  </a:tcPr>
                </a:tc>
                <a:tc>
                  <a:txBody>
                    <a:bodyPr/>
                    <a:lstStyle/>
                    <a:p>
                      <a:pPr algn="r"/>
                      <a:r>
                        <a:rPr lang="en-AU" sz="1400" dirty="0"/>
                        <a:t>0.884</a:t>
                      </a:r>
                    </a:p>
                  </a:txBody>
                  <a:tcPr>
                    <a:lnT w="12700" cap="flat" cmpd="sng" algn="ctr">
                      <a:solidFill>
                        <a:schemeClr val="tx1"/>
                      </a:solidFill>
                      <a:prstDash val="solid"/>
                      <a:round/>
                      <a:headEnd type="none" w="med" len="med"/>
                      <a:tailEnd type="none" w="med" len="med"/>
                    </a:lnT>
                  </a:tcPr>
                </a:tc>
                <a:tc>
                  <a:txBody>
                    <a:bodyPr/>
                    <a:lstStyle/>
                    <a:p>
                      <a:pPr algn="r"/>
                      <a:r>
                        <a:rPr lang="en-AU" sz="1400" dirty="0"/>
                        <a:t>0.849</a:t>
                      </a:r>
                    </a:p>
                  </a:txBody>
                  <a:tcPr>
                    <a:lnT w="12700" cap="flat" cmpd="sng" algn="ctr">
                      <a:solidFill>
                        <a:schemeClr val="tx1"/>
                      </a:solidFill>
                      <a:prstDash val="solid"/>
                      <a:round/>
                      <a:headEnd type="none" w="med" len="med"/>
                      <a:tailEnd type="none" w="med" len="med"/>
                    </a:lnT>
                  </a:tcPr>
                </a:tc>
                <a:tc>
                  <a:txBody>
                    <a:bodyPr/>
                    <a:lstStyle/>
                    <a:p>
                      <a:pPr algn="r"/>
                      <a:r>
                        <a:rPr lang="en-AU" sz="1400" dirty="0"/>
                        <a:t>0.849</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0144759"/>
                  </a:ext>
                </a:extLst>
              </a:tr>
              <a:tr h="319534">
                <a:tc>
                  <a:txBody>
                    <a:bodyPr/>
                    <a:lstStyle/>
                    <a:p>
                      <a:pPr algn="ctr"/>
                      <a:r>
                        <a:rPr lang="en-AU" sz="1400" dirty="0"/>
                        <a:t>2</a:t>
                      </a:r>
                    </a:p>
                  </a:txBody>
                  <a:tcPr anchor="ctr"/>
                </a:tc>
                <a:tc>
                  <a:txBody>
                    <a:bodyPr/>
                    <a:lstStyle/>
                    <a:p>
                      <a:pPr algn="ctr"/>
                      <a:r>
                        <a:rPr lang="en-AU" sz="1400" dirty="0"/>
                        <a:t>1:2</a:t>
                      </a:r>
                    </a:p>
                  </a:txBody>
                  <a:tcPr anchor="ctr"/>
                </a:tc>
                <a:tc>
                  <a:txBody>
                    <a:bodyPr/>
                    <a:lstStyle/>
                    <a:p>
                      <a:pPr algn="r"/>
                      <a:r>
                        <a:rPr lang="en-AU" sz="1400" dirty="0"/>
                        <a:t>0.914</a:t>
                      </a:r>
                    </a:p>
                  </a:txBody>
                  <a:tcPr/>
                </a:tc>
                <a:tc>
                  <a:txBody>
                    <a:bodyPr/>
                    <a:lstStyle/>
                    <a:p>
                      <a:pPr algn="r"/>
                      <a:r>
                        <a:rPr lang="en-AU" sz="1400" dirty="0"/>
                        <a:t>0.850</a:t>
                      </a:r>
                    </a:p>
                  </a:txBody>
                  <a:tcPr/>
                </a:tc>
                <a:tc>
                  <a:txBody>
                    <a:bodyPr/>
                    <a:lstStyle/>
                    <a:p>
                      <a:pPr algn="r"/>
                      <a:r>
                        <a:rPr lang="en-AU" sz="1400" dirty="0"/>
                        <a:t>0.850</a:t>
                      </a:r>
                    </a:p>
                  </a:txBody>
                  <a:tcPr/>
                </a:tc>
                <a:extLst>
                  <a:ext uri="{0D108BD9-81ED-4DB2-BD59-A6C34878D82A}">
                    <a16:rowId xmlns:a16="http://schemas.microsoft.com/office/drawing/2014/main" val="3735250014"/>
                  </a:ext>
                </a:extLst>
              </a:tr>
              <a:tr h="319534">
                <a:tc>
                  <a:txBody>
                    <a:bodyPr/>
                    <a:lstStyle/>
                    <a:p>
                      <a:pPr algn="ctr"/>
                      <a:r>
                        <a:rPr lang="en-AU" sz="1400" dirty="0"/>
                        <a:t>2</a:t>
                      </a:r>
                    </a:p>
                  </a:txBody>
                  <a:tcPr anchor="ctr"/>
                </a:tc>
                <a:tc>
                  <a:txBody>
                    <a:bodyPr/>
                    <a:lstStyle/>
                    <a:p>
                      <a:pPr algn="ctr"/>
                      <a:r>
                        <a:rPr lang="en-AU" sz="1400" dirty="0"/>
                        <a:t>2:2</a:t>
                      </a:r>
                    </a:p>
                  </a:txBody>
                  <a:tcPr anchor="ctr"/>
                </a:tc>
                <a:tc>
                  <a:txBody>
                    <a:bodyPr/>
                    <a:lstStyle/>
                    <a:p>
                      <a:pPr algn="r"/>
                      <a:r>
                        <a:rPr lang="en-AU" sz="1400" dirty="0"/>
                        <a:t>0.936</a:t>
                      </a:r>
                    </a:p>
                  </a:txBody>
                  <a:tcPr/>
                </a:tc>
                <a:tc>
                  <a:txBody>
                    <a:bodyPr/>
                    <a:lstStyle/>
                    <a:p>
                      <a:pPr algn="r"/>
                      <a:r>
                        <a:rPr lang="en-AU" sz="1400" dirty="0"/>
                        <a:t>0.873</a:t>
                      </a:r>
                    </a:p>
                  </a:txBody>
                  <a:tcPr/>
                </a:tc>
                <a:tc>
                  <a:txBody>
                    <a:bodyPr/>
                    <a:lstStyle/>
                    <a:p>
                      <a:pPr algn="r"/>
                      <a:r>
                        <a:rPr lang="en-AU" sz="1400" dirty="0"/>
                        <a:t>0.850</a:t>
                      </a:r>
                    </a:p>
                  </a:txBody>
                  <a:tcPr/>
                </a:tc>
                <a:extLst>
                  <a:ext uri="{0D108BD9-81ED-4DB2-BD59-A6C34878D82A}">
                    <a16:rowId xmlns:a16="http://schemas.microsoft.com/office/drawing/2014/main" val="3118182582"/>
                  </a:ext>
                </a:extLst>
              </a:tr>
            </a:tbl>
          </a:graphicData>
        </a:graphic>
      </p:graphicFrame>
      <p:pic>
        <p:nvPicPr>
          <p:cNvPr id="8" name="Picture 7">
            <a:extLst>
              <a:ext uri="{FF2B5EF4-FFF2-40B4-BE49-F238E27FC236}">
                <a16:creationId xmlns:a16="http://schemas.microsoft.com/office/drawing/2014/main" id="{48F9EE99-FE3D-C71E-3449-C33F34294045}"/>
              </a:ext>
            </a:extLst>
          </p:cNvPr>
          <p:cNvPicPr>
            <a:picLocks noChangeAspect="1"/>
          </p:cNvPicPr>
          <p:nvPr/>
        </p:nvPicPr>
        <p:blipFill rotWithShape="1">
          <a:blip r:embed="rId4"/>
          <a:srcRect r="10210"/>
          <a:stretch/>
        </p:blipFill>
        <p:spPr>
          <a:xfrm>
            <a:off x="133055" y="130175"/>
            <a:ext cx="1203531" cy="1074852"/>
          </a:xfrm>
          <a:prstGeom prst="rect">
            <a:avLst/>
          </a:prstGeom>
        </p:spPr>
      </p:pic>
      <p:grpSp>
        <p:nvGrpSpPr>
          <p:cNvPr id="30" name="Group 29">
            <a:extLst>
              <a:ext uri="{FF2B5EF4-FFF2-40B4-BE49-F238E27FC236}">
                <a16:creationId xmlns:a16="http://schemas.microsoft.com/office/drawing/2014/main" id="{97AF264F-A4E1-11D7-AEDD-CD484D4BD20F}"/>
              </a:ext>
            </a:extLst>
          </p:cNvPr>
          <p:cNvGrpSpPr/>
          <p:nvPr/>
        </p:nvGrpSpPr>
        <p:grpSpPr>
          <a:xfrm>
            <a:off x="158700" y="1178385"/>
            <a:ext cx="1203531" cy="1187759"/>
            <a:chOff x="0" y="0"/>
            <a:chExt cx="2543175" cy="2384039"/>
          </a:xfrm>
        </p:grpSpPr>
        <p:pic>
          <p:nvPicPr>
            <p:cNvPr id="31" name="Picture 30">
              <a:extLst>
                <a:ext uri="{FF2B5EF4-FFF2-40B4-BE49-F238E27FC236}">
                  <a16:creationId xmlns:a16="http://schemas.microsoft.com/office/drawing/2014/main" id="{C7E8886E-342B-C9D6-D199-52A568721C37}"/>
                </a:ext>
              </a:extLst>
            </p:cNvPr>
            <p:cNvPicPr>
              <a:picLocks noChangeAspect="1"/>
            </p:cNvPicPr>
            <p:nvPr/>
          </p:nvPicPr>
          <p:blipFill rotWithShape="1">
            <a:blip r:embed="rId4"/>
            <a:srcRect r="10210"/>
            <a:stretch/>
          </p:blipFill>
          <p:spPr>
            <a:xfrm>
              <a:off x="0" y="0"/>
              <a:ext cx="2543175" cy="2384039"/>
            </a:xfrm>
            <a:prstGeom prst="rect">
              <a:avLst/>
            </a:prstGeom>
          </p:spPr>
        </p:pic>
        <p:sp>
          <p:nvSpPr>
            <p:cNvPr id="32" name="Rectangle 31">
              <a:extLst>
                <a:ext uri="{FF2B5EF4-FFF2-40B4-BE49-F238E27FC236}">
                  <a16:creationId xmlns:a16="http://schemas.microsoft.com/office/drawing/2014/main" id="{C0CE38E0-A9A1-E029-7ADF-1EA4550E1618}"/>
                </a:ext>
              </a:extLst>
            </p:cNvPr>
            <p:cNvSpPr/>
            <p:nvPr/>
          </p:nvSpPr>
          <p:spPr>
            <a:xfrm>
              <a:off x="1704975" y="53975"/>
              <a:ext cx="381000" cy="76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4">
              <a:extLst>
                <a:ext uri="{FF2B5EF4-FFF2-40B4-BE49-F238E27FC236}">
                  <a16:creationId xmlns:a16="http://schemas.microsoft.com/office/drawing/2014/main" id="{030050F2-7A05-A277-16C0-E0303F5F7FAC}"/>
                </a:ext>
              </a:extLst>
            </p:cNvPr>
            <p:cNvSpPr/>
            <p:nvPr/>
          </p:nvSpPr>
          <p:spPr>
            <a:xfrm>
              <a:off x="969169" y="1568449"/>
              <a:ext cx="378618" cy="90487"/>
            </a:xfrm>
            <a:custGeom>
              <a:avLst/>
              <a:gdLst>
                <a:gd name="connsiteX0" fmla="*/ 0 w 381000"/>
                <a:gd name="connsiteY0" fmla="*/ 0 h 76200"/>
                <a:gd name="connsiteX1" fmla="*/ 381000 w 381000"/>
                <a:gd name="connsiteY1" fmla="*/ 0 h 76200"/>
                <a:gd name="connsiteX2" fmla="*/ 381000 w 381000"/>
                <a:gd name="connsiteY2" fmla="*/ 76200 h 76200"/>
                <a:gd name="connsiteX3" fmla="*/ 0 w 381000"/>
                <a:gd name="connsiteY3" fmla="*/ 76200 h 76200"/>
                <a:gd name="connsiteX4" fmla="*/ 0 w 381000"/>
                <a:gd name="connsiteY4" fmla="*/ 0 h 76200"/>
                <a:gd name="connsiteX0" fmla="*/ 30956 w 381000"/>
                <a:gd name="connsiteY0" fmla="*/ 0 h 85725"/>
                <a:gd name="connsiteX1" fmla="*/ 381000 w 381000"/>
                <a:gd name="connsiteY1" fmla="*/ 9525 h 85725"/>
                <a:gd name="connsiteX2" fmla="*/ 381000 w 381000"/>
                <a:gd name="connsiteY2" fmla="*/ 85725 h 85725"/>
                <a:gd name="connsiteX3" fmla="*/ 0 w 381000"/>
                <a:gd name="connsiteY3" fmla="*/ 85725 h 85725"/>
                <a:gd name="connsiteX4" fmla="*/ 30956 w 381000"/>
                <a:gd name="connsiteY4" fmla="*/ 0 h 85725"/>
                <a:gd name="connsiteX0" fmla="*/ 4762 w 354806"/>
                <a:gd name="connsiteY0" fmla="*/ 0 h 88107"/>
                <a:gd name="connsiteX1" fmla="*/ 354806 w 354806"/>
                <a:gd name="connsiteY1" fmla="*/ 9525 h 88107"/>
                <a:gd name="connsiteX2" fmla="*/ 354806 w 354806"/>
                <a:gd name="connsiteY2" fmla="*/ 85725 h 88107"/>
                <a:gd name="connsiteX3" fmla="*/ 0 w 354806"/>
                <a:gd name="connsiteY3" fmla="*/ 88107 h 88107"/>
                <a:gd name="connsiteX4" fmla="*/ 4762 w 354806"/>
                <a:gd name="connsiteY4" fmla="*/ 0 h 88107"/>
                <a:gd name="connsiteX0" fmla="*/ 4762 w 376238"/>
                <a:gd name="connsiteY0" fmla="*/ 0 h 88107"/>
                <a:gd name="connsiteX1" fmla="*/ 376238 w 376238"/>
                <a:gd name="connsiteY1" fmla="*/ 0 h 88107"/>
                <a:gd name="connsiteX2" fmla="*/ 354806 w 376238"/>
                <a:gd name="connsiteY2" fmla="*/ 85725 h 88107"/>
                <a:gd name="connsiteX3" fmla="*/ 0 w 376238"/>
                <a:gd name="connsiteY3" fmla="*/ 88107 h 88107"/>
                <a:gd name="connsiteX4" fmla="*/ 4762 w 376238"/>
                <a:gd name="connsiteY4" fmla="*/ 0 h 88107"/>
                <a:gd name="connsiteX0" fmla="*/ 4762 w 378618"/>
                <a:gd name="connsiteY0" fmla="*/ 0 h 90487"/>
                <a:gd name="connsiteX1" fmla="*/ 376238 w 378618"/>
                <a:gd name="connsiteY1" fmla="*/ 0 h 90487"/>
                <a:gd name="connsiteX2" fmla="*/ 378618 w 378618"/>
                <a:gd name="connsiteY2" fmla="*/ 90487 h 90487"/>
                <a:gd name="connsiteX3" fmla="*/ 0 w 378618"/>
                <a:gd name="connsiteY3" fmla="*/ 88107 h 90487"/>
                <a:gd name="connsiteX4" fmla="*/ 4762 w 378618"/>
                <a:gd name="connsiteY4" fmla="*/ 0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618" h="90487">
                  <a:moveTo>
                    <a:pt x="4762" y="0"/>
                  </a:moveTo>
                  <a:lnTo>
                    <a:pt x="376238" y="0"/>
                  </a:lnTo>
                  <a:cubicBezTo>
                    <a:pt x="377031" y="30162"/>
                    <a:pt x="377825" y="60325"/>
                    <a:pt x="378618" y="90487"/>
                  </a:cubicBezTo>
                  <a:lnTo>
                    <a:pt x="0" y="88107"/>
                  </a:lnTo>
                  <a:lnTo>
                    <a:pt x="4762"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4">
              <a:extLst>
                <a:ext uri="{FF2B5EF4-FFF2-40B4-BE49-F238E27FC236}">
                  <a16:creationId xmlns:a16="http://schemas.microsoft.com/office/drawing/2014/main" id="{891B90A2-07BB-29BE-0439-5C072A769F54}"/>
                </a:ext>
              </a:extLst>
            </p:cNvPr>
            <p:cNvSpPr/>
            <p:nvPr/>
          </p:nvSpPr>
          <p:spPr>
            <a:xfrm>
              <a:off x="233361" y="937418"/>
              <a:ext cx="366712" cy="80964"/>
            </a:xfrm>
            <a:custGeom>
              <a:avLst/>
              <a:gdLst>
                <a:gd name="connsiteX0" fmla="*/ 0 w 381000"/>
                <a:gd name="connsiteY0" fmla="*/ 0 h 76200"/>
                <a:gd name="connsiteX1" fmla="*/ 381000 w 381000"/>
                <a:gd name="connsiteY1" fmla="*/ 0 h 76200"/>
                <a:gd name="connsiteX2" fmla="*/ 381000 w 381000"/>
                <a:gd name="connsiteY2" fmla="*/ 76200 h 76200"/>
                <a:gd name="connsiteX3" fmla="*/ 0 w 381000"/>
                <a:gd name="connsiteY3" fmla="*/ 76200 h 76200"/>
                <a:gd name="connsiteX4" fmla="*/ 0 w 381000"/>
                <a:gd name="connsiteY4" fmla="*/ 0 h 76200"/>
                <a:gd name="connsiteX0" fmla="*/ 30956 w 381000"/>
                <a:gd name="connsiteY0" fmla="*/ 0 h 85725"/>
                <a:gd name="connsiteX1" fmla="*/ 381000 w 381000"/>
                <a:gd name="connsiteY1" fmla="*/ 9525 h 85725"/>
                <a:gd name="connsiteX2" fmla="*/ 381000 w 381000"/>
                <a:gd name="connsiteY2" fmla="*/ 85725 h 85725"/>
                <a:gd name="connsiteX3" fmla="*/ 0 w 381000"/>
                <a:gd name="connsiteY3" fmla="*/ 85725 h 85725"/>
                <a:gd name="connsiteX4" fmla="*/ 30956 w 381000"/>
                <a:gd name="connsiteY4" fmla="*/ 0 h 85725"/>
                <a:gd name="connsiteX0" fmla="*/ 4762 w 354806"/>
                <a:gd name="connsiteY0" fmla="*/ 0 h 88107"/>
                <a:gd name="connsiteX1" fmla="*/ 354806 w 354806"/>
                <a:gd name="connsiteY1" fmla="*/ 9525 h 88107"/>
                <a:gd name="connsiteX2" fmla="*/ 354806 w 354806"/>
                <a:gd name="connsiteY2" fmla="*/ 85725 h 88107"/>
                <a:gd name="connsiteX3" fmla="*/ 0 w 354806"/>
                <a:gd name="connsiteY3" fmla="*/ 88107 h 88107"/>
                <a:gd name="connsiteX4" fmla="*/ 4762 w 354806"/>
                <a:gd name="connsiteY4" fmla="*/ 0 h 88107"/>
                <a:gd name="connsiteX0" fmla="*/ 4762 w 376238"/>
                <a:gd name="connsiteY0" fmla="*/ 0 h 88107"/>
                <a:gd name="connsiteX1" fmla="*/ 376238 w 376238"/>
                <a:gd name="connsiteY1" fmla="*/ 0 h 88107"/>
                <a:gd name="connsiteX2" fmla="*/ 354806 w 376238"/>
                <a:gd name="connsiteY2" fmla="*/ 85725 h 88107"/>
                <a:gd name="connsiteX3" fmla="*/ 0 w 376238"/>
                <a:gd name="connsiteY3" fmla="*/ 88107 h 88107"/>
                <a:gd name="connsiteX4" fmla="*/ 4762 w 376238"/>
                <a:gd name="connsiteY4" fmla="*/ 0 h 88107"/>
                <a:gd name="connsiteX0" fmla="*/ 4762 w 378618"/>
                <a:gd name="connsiteY0" fmla="*/ 0 h 90487"/>
                <a:gd name="connsiteX1" fmla="*/ 376238 w 378618"/>
                <a:gd name="connsiteY1" fmla="*/ 0 h 90487"/>
                <a:gd name="connsiteX2" fmla="*/ 378618 w 378618"/>
                <a:gd name="connsiteY2" fmla="*/ 90487 h 90487"/>
                <a:gd name="connsiteX3" fmla="*/ 0 w 378618"/>
                <a:gd name="connsiteY3" fmla="*/ 88107 h 90487"/>
                <a:gd name="connsiteX4" fmla="*/ 4762 w 378618"/>
                <a:gd name="connsiteY4" fmla="*/ 0 h 90487"/>
                <a:gd name="connsiteX0" fmla="*/ 0 w 402431"/>
                <a:gd name="connsiteY0" fmla="*/ 0 h 121444"/>
                <a:gd name="connsiteX1" fmla="*/ 400051 w 402431"/>
                <a:gd name="connsiteY1" fmla="*/ 30957 h 121444"/>
                <a:gd name="connsiteX2" fmla="*/ 402431 w 402431"/>
                <a:gd name="connsiteY2" fmla="*/ 121444 h 121444"/>
                <a:gd name="connsiteX3" fmla="*/ 23813 w 402431"/>
                <a:gd name="connsiteY3" fmla="*/ 119064 h 121444"/>
                <a:gd name="connsiteX4" fmla="*/ 0 w 402431"/>
                <a:gd name="connsiteY4" fmla="*/ 0 h 121444"/>
                <a:gd name="connsiteX0" fmla="*/ 0 w 402431"/>
                <a:gd name="connsiteY0" fmla="*/ 0 h 121444"/>
                <a:gd name="connsiteX1" fmla="*/ 359570 w 402431"/>
                <a:gd name="connsiteY1" fmla="*/ 1 h 121444"/>
                <a:gd name="connsiteX2" fmla="*/ 402431 w 402431"/>
                <a:gd name="connsiteY2" fmla="*/ 121444 h 121444"/>
                <a:gd name="connsiteX3" fmla="*/ 23813 w 402431"/>
                <a:gd name="connsiteY3" fmla="*/ 119064 h 121444"/>
                <a:gd name="connsiteX4" fmla="*/ 0 w 402431"/>
                <a:gd name="connsiteY4" fmla="*/ 0 h 121444"/>
                <a:gd name="connsiteX0" fmla="*/ 0 w 366712"/>
                <a:gd name="connsiteY0" fmla="*/ 0 h 119064"/>
                <a:gd name="connsiteX1" fmla="*/ 359570 w 366712"/>
                <a:gd name="connsiteY1" fmla="*/ 1 h 119064"/>
                <a:gd name="connsiteX2" fmla="*/ 366712 w 366712"/>
                <a:gd name="connsiteY2" fmla="*/ 78581 h 119064"/>
                <a:gd name="connsiteX3" fmla="*/ 23813 w 366712"/>
                <a:gd name="connsiteY3" fmla="*/ 119064 h 119064"/>
                <a:gd name="connsiteX4" fmla="*/ 0 w 366712"/>
                <a:gd name="connsiteY4" fmla="*/ 0 h 119064"/>
                <a:gd name="connsiteX0" fmla="*/ 0 w 366712"/>
                <a:gd name="connsiteY0" fmla="*/ 0 h 80964"/>
                <a:gd name="connsiteX1" fmla="*/ 359570 w 366712"/>
                <a:gd name="connsiteY1" fmla="*/ 1 h 80964"/>
                <a:gd name="connsiteX2" fmla="*/ 366712 w 366712"/>
                <a:gd name="connsiteY2" fmla="*/ 78581 h 80964"/>
                <a:gd name="connsiteX3" fmla="*/ 7145 w 366712"/>
                <a:gd name="connsiteY3" fmla="*/ 80964 h 80964"/>
                <a:gd name="connsiteX4" fmla="*/ 0 w 366712"/>
                <a:gd name="connsiteY4" fmla="*/ 0 h 80964"/>
                <a:gd name="connsiteX0" fmla="*/ 0 w 366712"/>
                <a:gd name="connsiteY0" fmla="*/ 0 h 80964"/>
                <a:gd name="connsiteX1" fmla="*/ 361951 w 366712"/>
                <a:gd name="connsiteY1" fmla="*/ 2382 h 80964"/>
                <a:gd name="connsiteX2" fmla="*/ 366712 w 366712"/>
                <a:gd name="connsiteY2" fmla="*/ 78581 h 80964"/>
                <a:gd name="connsiteX3" fmla="*/ 7145 w 366712"/>
                <a:gd name="connsiteY3" fmla="*/ 80964 h 80964"/>
                <a:gd name="connsiteX4" fmla="*/ 0 w 366712"/>
                <a:gd name="connsiteY4" fmla="*/ 0 h 80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2" h="80964">
                  <a:moveTo>
                    <a:pt x="0" y="0"/>
                  </a:moveTo>
                  <a:lnTo>
                    <a:pt x="361951" y="2382"/>
                  </a:lnTo>
                  <a:cubicBezTo>
                    <a:pt x="362744" y="32544"/>
                    <a:pt x="365919" y="48419"/>
                    <a:pt x="366712" y="78581"/>
                  </a:cubicBezTo>
                  <a:lnTo>
                    <a:pt x="7145" y="80964"/>
                  </a:lnTo>
                  <a:lnTo>
                    <a:pt x="0" y="0"/>
                  </a:lnTo>
                  <a:close/>
                </a:path>
              </a:pathLst>
            </a:cu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4">
              <a:extLst>
                <a:ext uri="{FF2B5EF4-FFF2-40B4-BE49-F238E27FC236}">
                  <a16:creationId xmlns:a16="http://schemas.microsoft.com/office/drawing/2014/main" id="{FF8C41E3-7038-5F79-7946-3961F76AD545}"/>
                </a:ext>
              </a:extLst>
            </p:cNvPr>
            <p:cNvSpPr/>
            <p:nvPr/>
          </p:nvSpPr>
          <p:spPr>
            <a:xfrm>
              <a:off x="2083595" y="1285083"/>
              <a:ext cx="366781" cy="97632"/>
            </a:xfrm>
            <a:custGeom>
              <a:avLst/>
              <a:gdLst>
                <a:gd name="connsiteX0" fmla="*/ 0 w 381000"/>
                <a:gd name="connsiteY0" fmla="*/ 0 h 76200"/>
                <a:gd name="connsiteX1" fmla="*/ 381000 w 381000"/>
                <a:gd name="connsiteY1" fmla="*/ 0 h 76200"/>
                <a:gd name="connsiteX2" fmla="*/ 381000 w 381000"/>
                <a:gd name="connsiteY2" fmla="*/ 76200 h 76200"/>
                <a:gd name="connsiteX3" fmla="*/ 0 w 381000"/>
                <a:gd name="connsiteY3" fmla="*/ 76200 h 76200"/>
                <a:gd name="connsiteX4" fmla="*/ 0 w 381000"/>
                <a:gd name="connsiteY4" fmla="*/ 0 h 76200"/>
                <a:gd name="connsiteX0" fmla="*/ 30956 w 381000"/>
                <a:gd name="connsiteY0" fmla="*/ 0 h 85725"/>
                <a:gd name="connsiteX1" fmla="*/ 381000 w 381000"/>
                <a:gd name="connsiteY1" fmla="*/ 9525 h 85725"/>
                <a:gd name="connsiteX2" fmla="*/ 381000 w 381000"/>
                <a:gd name="connsiteY2" fmla="*/ 85725 h 85725"/>
                <a:gd name="connsiteX3" fmla="*/ 0 w 381000"/>
                <a:gd name="connsiteY3" fmla="*/ 85725 h 85725"/>
                <a:gd name="connsiteX4" fmla="*/ 30956 w 381000"/>
                <a:gd name="connsiteY4" fmla="*/ 0 h 85725"/>
                <a:gd name="connsiteX0" fmla="*/ 4762 w 354806"/>
                <a:gd name="connsiteY0" fmla="*/ 0 h 88107"/>
                <a:gd name="connsiteX1" fmla="*/ 354806 w 354806"/>
                <a:gd name="connsiteY1" fmla="*/ 9525 h 88107"/>
                <a:gd name="connsiteX2" fmla="*/ 354806 w 354806"/>
                <a:gd name="connsiteY2" fmla="*/ 85725 h 88107"/>
                <a:gd name="connsiteX3" fmla="*/ 0 w 354806"/>
                <a:gd name="connsiteY3" fmla="*/ 88107 h 88107"/>
                <a:gd name="connsiteX4" fmla="*/ 4762 w 354806"/>
                <a:gd name="connsiteY4" fmla="*/ 0 h 88107"/>
                <a:gd name="connsiteX0" fmla="*/ 4762 w 376238"/>
                <a:gd name="connsiteY0" fmla="*/ 0 h 88107"/>
                <a:gd name="connsiteX1" fmla="*/ 376238 w 376238"/>
                <a:gd name="connsiteY1" fmla="*/ 0 h 88107"/>
                <a:gd name="connsiteX2" fmla="*/ 354806 w 376238"/>
                <a:gd name="connsiteY2" fmla="*/ 85725 h 88107"/>
                <a:gd name="connsiteX3" fmla="*/ 0 w 376238"/>
                <a:gd name="connsiteY3" fmla="*/ 88107 h 88107"/>
                <a:gd name="connsiteX4" fmla="*/ 4762 w 376238"/>
                <a:gd name="connsiteY4" fmla="*/ 0 h 88107"/>
                <a:gd name="connsiteX0" fmla="*/ 4762 w 378618"/>
                <a:gd name="connsiteY0" fmla="*/ 0 h 90487"/>
                <a:gd name="connsiteX1" fmla="*/ 376238 w 378618"/>
                <a:gd name="connsiteY1" fmla="*/ 0 h 90487"/>
                <a:gd name="connsiteX2" fmla="*/ 378618 w 378618"/>
                <a:gd name="connsiteY2" fmla="*/ 90487 h 90487"/>
                <a:gd name="connsiteX3" fmla="*/ 0 w 378618"/>
                <a:gd name="connsiteY3" fmla="*/ 88107 h 90487"/>
                <a:gd name="connsiteX4" fmla="*/ 4762 w 378618"/>
                <a:gd name="connsiteY4" fmla="*/ 0 h 90487"/>
                <a:gd name="connsiteX0" fmla="*/ 0 w 402431"/>
                <a:gd name="connsiteY0" fmla="*/ 0 h 121444"/>
                <a:gd name="connsiteX1" fmla="*/ 400051 w 402431"/>
                <a:gd name="connsiteY1" fmla="*/ 30957 h 121444"/>
                <a:gd name="connsiteX2" fmla="*/ 402431 w 402431"/>
                <a:gd name="connsiteY2" fmla="*/ 121444 h 121444"/>
                <a:gd name="connsiteX3" fmla="*/ 23813 w 402431"/>
                <a:gd name="connsiteY3" fmla="*/ 119064 h 121444"/>
                <a:gd name="connsiteX4" fmla="*/ 0 w 402431"/>
                <a:gd name="connsiteY4" fmla="*/ 0 h 121444"/>
                <a:gd name="connsiteX0" fmla="*/ 0 w 402431"/>
                <a:gd name="connsiteY0" fmla="*/ 0 h 121444"/>
                <a:gd name="connsiteX1" fmla="*/ 359570 w 402431"/>
                <a:gd name="connsiteY1" fmla="*/ 1 h 121444"/>
                <a:gd name="connsiteX2" fmla="*/ 402431 w 402431"/>
                <a:gd name="connsiteY2" fmla="*/ 121444 h 121444"/>
                <a:gd name="connsiteX3" fmla="*/ 23813 w 402431"/>
                <a:gd name="connsiteY3" fmla="*/ 119064 h 121444"/>
                <a:gd name="connsiteX4" fmla="*/ 0 w 402431"/>
                <a:gd name="connsiteY4" fmla="*/ 0 h 121444"/>
                <a:gd name="connsiteX0" fmla="*/ 0 w 366712"/>
                <a:gd name="connsiteY0" fmla="*/ 0 h 119064"/>
                <a:gd name="connsiteX1" fmla="*/ 359570 w 366712"/>
                <a:gd name="connsiteY1" fmla="*/ 1 h 119064"/>
                <a:gd name="connsiteX2" fmla="*/ 366712 w 366712"/>
                <a:gd name="connsiteY2" fmla="*/ 78581 h 119064"/>
                <a:gd name="connsiteX3" fmla="*/ 23813 w 366712"/>
                <a:gd name="connsiteY3" fmla="*/ 119064 h 119064"/>
                <a:gd name="connsiteX4" fmla="*/ 0 w 366712"/>
                <a:gd name="connsiteY4" fmla="*/ 0 h 119064"/>
                <a:gd name="connsiteX0" fmla="*/ 0 w 366712"/>
                <a:gd name="connsiteY0" fmla="*/ 0 h 80964"/>
                <a:gd name="connsiteX1" fmla="*/ 359570 w 366712"/>
                <a:gd name="connsiteY1" fmla="*/ 1 h 80964"/>
                <a:gd name="connsiteX2" fmla="*/ 366712 w 366712"/>
                <a:gd name="connsiteY2" fmla="*/ 78581 h 80964"/>
                <a:gd name="connsiteX3" fmla="*/ 7145 w 366712"/>
                <a:gd name="connsiteY3" fmla="*/ 80964 h 80964"/>
                <a:gd name="connsiteX4" fmla="*/ 0 w 366712"/>
                <a:gd name="connsiteY4" fmla="*/ 0 h 80964"/>
                <a:gd name="connsiteX0" fmla="*/ 0 w 366712"/>
                <a:gd name="connsiteY0" fmla="*/ 0 h 80964"/>
                <a:gd name="connsiteX1" fmla="*/ 361951 w 366712"/>
                <a:gd name="connsiteY1" fmla="*/ 2382 h 80964"/>
                <a:gd name="connsiteX2" fmla="*/ 366712 w 366712"/>
                <a:gd name="connsiteY2" fmla="*/ 78581 h 80964"/>
                <a:gd name="connsiteX3" fmla="*/ 7145 w 366712"/>
                <a:gd name="connsiteY3" fmla="*/ 80964 h 80964"/>
                <a:gd name="connsiteX4" fmla="*/ 0 w 366712"/>
                <a:gd name="connsiteY4" fmla="*/ 0 h 80964"/>
                <a:gd name="connsiteX0" fmla="*/ 2380 w 369092"/>
                <a:gd name="connsiteY0" fmla="*/ 0 h 109539"/>
                <a:gd name="connsiteX1" fmla="*/ 364331 w 369092"/>
                <a:gd name="connsiteY1" fmla="*/ 2382 h 109539"/>
                <a:gd name="connsiteX2" fmla="*/ 369092 w 369092"/>
                <a:gd name="connsiteY2" fmla="*/ 78581 h 109539"/>
                <a:gd name="connsiteX3" fmla="*/ 0 w 369092"/>
                <a:gd name="connsiteY3" fmla="*/ 109539 h 109539"/>
                <a:gd name="connsiteX4" fmla="*/ 2380 w 369092"/>
                <a:gd name="connsiteY4" fmla="*/ 0 h 109539"/>
                <a:gd name="connsiteX0" fmla="*/ 2380 w 364436"/>
                <a:gd name="connsiteY0" fmla="*/ 0 h 109539"/>
                <a:gd name="connsiteX1" fmla="*/ 364331 w 364436"/>
                <a:gd name="connsiteY1" fmla="*/ 2382 h 109539"/>
                <a:gd name="connsiteX2" fmla="*/ 361948 w 364436"/>
                <a:gd name="connsiteY2" fmla="*/ 109537 h 109539"/>
                <a:gd name="connsiteX3" fmla="*/ 0 w 364436"/>
                <a:gd name="connsiteY3" fmla="*/ 109539 h 109539"/>
                <a:gd name="connsiteX4" fmla="*/ 2380 w 364436"/>
                <a:gd name="connsiteY4" fmla="*/ 0 h 109539"/>
                <a:gd name="connsiteX0" fmla="*/ 2380 w 366781"/>
                <a:gd name="connsiteY0" fmla="*/ 0 h 109539"/>
                <a:gd name="connsiteX1" fmla="*/ 366713 w 366781"/>
                <a:gd name="connsiteY1" fmla="*/ 11907 h 109539"/>
                <a:gd name="connsiteX2" fmla="*/ 361948 w 366781"/>
                <a:gd name="connsiteY2" fmla="*/ 109537 h 109539"/>
                <a:gd name="connsiteX3" fmla="*/ 0 w 366781"/>
                <a:gd name="connsiteY3" fmla="*/ 109539 h 109539"/>
                <a:gd name="connsiteX4" fmla="*/ 2380 w 366781"/>
                <a:gd name="connsiteY4" fmla="*/ 0 h 109539"/>
                <a:gd name="connsiteX0" fmla="*/ 7142 w 366781"/>
                <a:gd name="connsiteY0" fmla="*/ 2380 h 97632"/>
                <a:gd name="connsiteX1" fmla="*/ 366713 w 366781"/>
                <a:gd name="connsiteY1" fmla="*/ 0 h 97632"/>
                <a:gd name="connsiteX2" fmla="*/ 361948 w 366781"/>
                <a:gd name="connsiteY2" fmla="*/ 97630 h 97632"/>
                <a:gd name="connsiteX3" fmla="*/ 0 w 366781"/>
                <a:gd name="connsiteY3" fmla="*/ 97632 h 97632"/>
                <a:gd name="connsiteX4" fmla="*/ 7142 w 366781"/>
                <a:gd name="connsiteY4" fmla="*/ 2380 h 9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81" h="97632">
                  <a:moveTo>
                    <a:pt x="7142" y="2380"/>
                  </a:moveTo>
                  <a:lnTo>
                    <a:pt x="366713" y="0"/>
                  </a:lnTo>
                  <a:cubicBezTo>
                    <a:pt x="367506" y="30162"/>
                    <a:pt x="361155" y="67468"/>
                    <a:pt x="361948" y="97630"/>
                  </a:cubicBezTo>
                  <a:lnTo>
                    <a:pt x="0" y="97632"/>
                  </a:lnTo>
                  <a:cubicBezTo>
                    <a:pt x="793" y="61119"/>
                    <a:pt x="6349" y="38893"/>
                    <a:pt x="7142" y="2380"/>
                  </a:cubicBezTo>
                  <a:close/>
                </a:path>
              </a:pathLst>
            </a:cu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 name="Group 35">
            <a:extLst>
              <a:ext uri="{FF2B5EF4-FFF2-40B4-BE49-F238E27FC236}">
                <a16:creationId xmlns:a16="http://schemas.microsoft.com/office/drawing/2014/main" id="{5E720575-CA1F-1F9F-8021-40391227BBAE}"/>
              </a:ext>
            </a:extLst>
          </p:cNvPr>
          <p:cNvGrpSpPr/>
          <p:nvPr/>
        </p:nvGrpSpPr>
        <p:grpSpPr>
          <a:xfrm>
            <a:off x="187165" y="2428048"/>
            <a:ext cx="1175066" cy="933479"/>
            <a:chOff x="187165" y="420019"/>
            <a:chExt cx="3194209" cy="2994335"/>
          </a:xfrm>
        </p:grpSpPr>
        <p:pic>
          <p:nvPicPr>
            <p:cNvPr id="37" name="Picture 36">
              <a:extLst>
                <a:ext uri="{FF2B5EF4-FFF2-40B4-BE49-F238E27FC236}">
                  <a16:creationId xmlns:a16="http://schemas.microsoft.com/office/drawing/2014/main" id="{695DC122-1AF6-0B23-3CD9-CFA62D477555}"/>
                </a:ext>
              </a:extLst>
            </p:cNvPr>
            <p:cNvPicPr>
              <a:picLocks noChangeAspect="1"/>
            </p:cNvPicPr>
            <p:nvPr/>
          </p:nvPicPr>
          <p:blipFill rotWithShape="1">
            <a:blip r:embed="rId4"/>
            <a:srcRect r="10210"/>
            <a:stretch/>
          </p:blipFill>
          <p:spPr>
            <a:xfrm>
              <a:off x="187165" y="420019"/>
              <a:ext cx="3194209" cy="2994335"/>
            </a:xfrm>
            <a:prstGeom prst="rect">
              <a:avLst/>
            </a:prstGeom>
          </p:spPr>
        </p:pic>
        <p:sp>
          <p:nvSpPr>
            <p:cNvPr id="38" name="Rectangle 37">
              <a:extLst>
                <a:ext uri="{FF2B5EF4-FFF2-40B4-BE49-F238E27FC236}">
                  <a16:creationId xmlns:a16="http://schemas.microsoft.com/office/drawing/2014/main" id="{F14B7BCA-7C49-C5EE-2510-12149B0BE422}"/>
                </a:ext>
              </a:extLst>
            </p:cNvPr>
            <p:cNvSpPr/>
            <p:nvPr/>
          </p:nvSpPr>
          <p:spPr>
            <a:xfrm>
              <a:off x="485775" y="434975"/>
              <a:ext cx="2743200" cy="1371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TextBox 40">
            <a:extLst>
              <a:ext uri="{FF2B5EF4-FFF2-40B4-BE49-F238E27FC236}">
                <a16:creationId xmlns:a16="http://schemas.microsoft.com/office/drawing/2014/main" id="{202FD7C6-2D40-9053-B8D3-7208BC16A868}"/>
              </a:ext>
            </a:extLst>
          </p:cNvPr>
          <p:cNvSpPr txBox="1"/>
          <p:nvPr/>
        </p:nvSpPr>
        <p:spPr>
          <a:xfrm rot="1819265">
            <a:off x="352753" y="1491903"/>
            <a:ext cx="888907"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-9.0%</a:t>
            </a:r>
          </a:p>
        </p:txBody>
      </p:sp>
      <p:sp>
        <p:nvSpPr>
          <p:cNvPr id="42" name="TextBox 41">
            <a:extLst>
              <a:ext uri="{FF2B5EF4-FFF2-40B4-BE49-F238E27FC236}">
                <a16:creationId xmlns:a16="http://schemas.microsoft.com/office/drawing/2014/main" id="{0BDD1C85-F054-1ABF-9704-7CB74F8834C6}"/>
              </a:ext>
            </a:extLst>
          </p:cNvPr>
          <p:cNvSpPr txBox="1"/>
          <p:nvPr/>
        </p:nvSpPr>
        <p:spPr>
          <a:xfrm rot="1819265">
            <a:off x="311075" y="2581755"/>
            <a:ext cx="1090663"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-12.9%</a:t>
            </a:r>
          </a:p>
        </p:txBody>
      </p:sp>
      <p:sp>
        <p:nvSpPr>
          <p:cNvPr id="43" name="TextBox 42">
            <a:extLst>
              <a:ext uri="{FF2B5EF4-FFF2-40B4-BE49-F238E27FC236}">
                <a16:creationId xmlns:a16="http://schemas.microsoft.com/office/drawing/2014/main" id="{9ECD54C6-E1EE-99C3-48A7-DD0E226138DE}"/>
              </a:ext>
            </a:extLst>
          </p:cNvPr>
          <p:cNvSpPr txBox="1"/>
          <p:nvPr/>
        </p:nvSpPr>
        <p:spPr>
          <a:xfrm>
            <a:off x="2809889" y="53878"/>
            <a:ext cx="1828800" cy="369332"/>
          </a:xfrm>
          <a:prstGeom prst="rect">
            <a:avLst/>
          </a:prstGeom>
          <a:noFill/>
        </p:spPr>
        <p:txBody>
          <a:bodyPr wrap="square" rtlCol="0">
            <a:spAutoFit/>
          </a:bodyPr>
          <a:lstStyle/>
          <a:p>
            <a:r>
              <a:rPr lang="en-AU" b="1" dirty="0"/>
              <a:t>Set E – Breeder</a:t>
            </a:r>
          </a:p>
        </p:txBody>
      </p:sp>
    </p:spTree>
    <p:extLst>
      <p:ext uri="{BB962C8B-B14F-4D97-AF65-F5344CB8AC3E}">
        <p14:creationId xmlns:p14="http://schemas.microsoft.com/office/powerpoint/2010/main" val="30200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0FCB3F-B5D9-6965-900F-EAD9A3E7D87A}"/>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43</a:t>
            </a:fld>
            <a:endParaRPr lang="en-AU" spc="-27" dirty="0"/>
          </a:p>
        </p:txBody>
      </p:sp>
      <p:pic>
        <p:nvPicPr>
          <p:cNvPr id="2050" name="Picture 2" descr="1,000+ Man Cutting Trees Illustrations, Royalty-Free Vector Graphics &amp; Clip  Art - iStock | Black man cutting trees">
            <a:extLst>
              <a:ext uri="{FF2B5EF4-FFF2-40B4-BE49-F238E27FC236}">
                <a16:creationId xmlns:a16="http://schemas.microsoft.com/office/drawing/2014/main" id="{E72A02C4-154D-540A-15DD-D35C94A66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620" y="282575"/>
            <a:ext cx="2854860" cy="282633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118D957D-D98A-F167-983B-83A198F19F47}"/>
              </a:ext>
            </a:extLst>
          </p:cNvPr>
          <p:cNvGrpSpPr/>
          <p:nvPr/>
        </p:nvGrpSpPr>
        <p:grpSpPr>
          <a:xfrm>
            <a:off x="100970" y="2330732"/>
            <a:ext cx="1173141" cy="1047664"/>
            <a:chOff x="74634" y="530311"/>
            <a:chExt cx="2816177" cy="2704919"/>
          </a:xfrm>
        </p:grpSpPr>
        <p:pic>
          <p:nvPicPr>
            <p:cNvPr id="5" name="Picture 4" descr="A blue squares with black text&#10;&#10;Description automatically generated with medium confidence">
              <a:extLst>
                <a:ext uri="{FF2B5EF4-FFF2-40B4-BE49-F238E27FC236}">
                  <a16:creationId xmlns:a16="http://schemas.microsoft.com/office/drawing/2014/main" id="{31D108DF-4A8E-37B9-D2F6-7D53EAFC86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1497"/>
            <a:stretch/>
          </p:blipFill>
          <p:spPr>
            <a:xfrm>
              <a:off x="74634" y="530311"/>
              <a:ext cx="2816177" cy="2704919"/>
            </a:xfrm>
            <a:prstGeom prst="rect">
              <a:avLst/>
            </a:prstGeom>
          </p:spPr>
        </p:pic>
        <p:sp>
          <p:nvSpPr>
            <p:cNvPr id="6" name="Rectangle 11">
              <a:extLst>
                <a:ext uri="{FF2B5EF4-FFF2-40B4-BE49-F238E27FC236}">
                  <a16:creationId xmlns:a16="http://schemas.microsoft.com/office/drawing/2014/main" id="{E63D1139-A14A-1F82-2513-4ADC52C0BD40}"/>
                </a:ext>
              </a:extLst>
            </p:cNvPr>
            <p:cNvSpPr/>
            <p:nvPr/>
          </p:nvSpPr>
          <p:spPr>
            <a:xfrm>
              <a:off x="275118" y="587375"/>
              <a:ext cx="1277457" cy="2438400"/>
            </a:xfrm>
            <a:custGeom>
              <a:avLst/>
              <a:gdLst>
                <a:gd name="connsiteX0" fmla="*/ 0 w 2514600"/>
                <a:gd name="connsiteY0" fmla="*/ 0 h 455174"/>
                <a:gd name="connsiteX1" fmla="*/ 2514600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514600"/>
                <a:gd name="connsiteY0" fmla="*/ 0 h 455174"/>
                <a:gd name="connsiteX1" fmla="*/ 2474843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474843"/>
                <a:gd name="connsiteY0" fmla="*/ 0 h 455174"/>
                <a:gd name="connsiteX1" fmla="*/ 2474843 w 2474843"/>
                <a:gd name="connsiteY1" fmla="*/ 0 h 455174"/>
                <a:gd name="connsiteX2" fmla="*/ 2474843 w 2474843"/>
                <a:gd name="connsiteY2" fmla="*/ 449494 h 455174"/>
                <a:gd name="connsiteX3" fmla="*/ 0 w 2474843"/>
                <a:gd name="connsiteY3" fmla="*/ 455174 h 455174"/>
                <a:gd name="connsiteX4" fmla="*/ 0 w 2474843"/>
                <a:gd name="connsiteY4" fmla="*/ 0 h 455174"/>
                <a:gd name="connsiteX0" fmla="*/ 0 w 2474843"/>
                <a:gd name="connsiteY0" fmla="*/ 0 h 477892"/>
                <a:gd name="connsiteX1" fmla="*/ 2474843 w 2474843"/>
                <a:gd name="connsiteY1" fmla="*/ 0 h 477892"/>
                <a:gd name="connsiteX2" fmla="*/ 2474843 w 2474843"/>
                <a:gd name="connsiteY2" fmla="*/ 477892 h 477892"/>
                <a:gd name="connsiteX3" fmla="*/ 0 w 2474843"/>
                <a:gd name="connsiteY3" fmla="*/ 455174 h 477892"/>
                <a:gd name="connsiteX4" fmla="*/ 0 w 2474843"/>
                <a:gd name="connsiteY4" fmla="*/ 0 h 477892"/>
                <a:gd name="connsiteX0" fmla="*/ 0 w 2474843"/>
                <a:gd name="connsiteY0" fmla="*/ 0 h 477892"/>
                <a:gd name="connsiteX1" fmla="*/ 2474843 w 2474843"/>
                <a:gd name="connsiteY1" fmla="*/ 0 h 477892"/>
                <a:gd name="connsiteX2" fmla="*/ 2474843 w 2474843"/>
                <a:gd name="connsiteY2" fmla="*/ 477892 h 477892"/>
                <a:gd name="connsiteX3" fmla="*/ 11359 w 2474843"/>
                <a:gd name="connsiteY3" fmla="*/ 472212 h 477892"/>
                <a:gd name="connsiteX4" fmla="*/ 0 w 2474843"/>
                <a:gd name="connsiteY4" fmla="*/ 0 h 477892"/>
                <a:gd name="connsiteX0" fmla="*/ 0 w 2474843"/>
                <a:gd name="connsiteY0" fmla="*/ 0 h 478891"/>
                <a:gd name="connsiteX1" fmla="*/ 2474843 w 2474843"/>
                <a:gd name="connsiteY1" fmla="*/ 0 h 478891"/>
                <a:gd name="connsiteX2" fmla="*/ 2474843 w 2474843"/>
                <a:gd name="connsiteY2" fmla="*/ 477892 h 478891"/>
                <a:gd name="connsiteX3" fmla="*/ 11359 w 2474843"/>
                <a:gd name="connsiteY3" fmla="*/ 478891 h 478891"/>
                <a:gd name="connsiteX4" fmla="*/ 0 w 2474843"/>
                <a:gd name="connsiteY4" fmla="*/ 0 h 478891"/>
                <a:gd name="connsiteX0" fmla="*/ 0 w 2474843"/>
                <a:gd name="connsiteY0" fmla="*/ 0 h 477892"/>
                <a:gd name="connsiteX1" fmla="*/ 2474843 w 2474843"/>
                <a:gd name="connsiteY1" fmla="*/ 0 h 477892"/>
                <a:gd name="connsiteX2" fmla="*/ 2474843 w 2474843"/>
                <a:gd name="connsiteY2" fmla="*/ 477892 h 477892"/>
                <a:gd name="connsiteX3" fmla="*/ 11359 w 2474843"/>
                <a:gd name="connsiteY3" fmla="*/ 475552 h 477892"/>
                <a:gd name="connsiteX4" fmla="*/ 0 w 2474843"/>
                <a:gd name="connsiteY4" fmla="*/ 0 h 47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843" h="477892">
                  <a:moveTo>
                    <a:pt x="0" y="0"/>
                  </a:moveTo>
                  <a:lnTo>
                    <a:pt x="2474843" y="0"/>
                  </a:lnTo>
                  <a:lnTo>
                    <a:pt x="2474843" y="477892"/>
                  </a:lnTo>
                  <a:lnTo>
                    <a:pt x="11359" y="475552"/>
                  </a:lnTo>
                  <a:lnTo>
                    <a:pt x="0"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2D602097-2DA5-AD70-62C3-1481A873439D}"/>
              </a:ext>
            </a:extLst>
          </p:cNvPr>
          <p:cNvGrpSpPr/>
          <p:nvPr/>
        </p:nvGrpSpPr>
        <p:grpSpPr>
          <a:xfrm>
            <a:off x="50479" y="1190820"/>
            <a:ext cx="1219200" cy="1079110"/>
            <a:chOff x="74634" y="530311"/>
            <a:chExt cx="2828462" cy="2704919"/>
          </a:xfrm>
        </p:grpSpPr>
        <p:pic>
          <p:nvPicPr>
            <p:cNvPr id="8" name="Picture 7" descr="A blue squares with black text&#10;&#10;Description automatically generated with medium confidence">
              <a:extLst>
                <a:ext uri="{FF2B5EF4-FFF2-40B4-BE49-F238E27FC236}">
                  <a16:creationId xmlns:a16="http://schemas.microsoft.com/office/drawing/2014/main" id="{6A5AECE9-0EC4-EB01-0148-50323ACB47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1111"/>
            <a:stretch/>
          </p:blipFill>
          <p:spPr>
            <a:xfrm>
              <a:off x="74634" y="530311"/>
              <a:ext cx="2828462" cy="2704919"/>
            </a:xfrm>
            <a:prstGeom prst="rect">
              <a:avLst/>
            </a:prstGeom>
          </p:spPr>
        </p:pic>
        <p:sp>
          <p:nvSpPr>
            <p:cNvPr id="9" name="Rectangle 8">
              <a:extLst>
                <a:ext uri="{FF2B5EF4-FFF2-40B4-BE49-F238E27FC236}">
                  <a16:creationId xmlns:a16="http://schemas.microsoft.com/office/drawing/2014/main" id="{852B9A2F-821A-ECB3-53BC-226F33BF6FCA}"/>
                </a:ext>
              </a:extLst>
            </p:cNvPr>
            <p:cNvSpPr/>
            <p:nvPr/>
          </p:nvSpPr>
          <p:spPr>
            <a:xfrm>
              <a:off x="257175" y="892175"/>
              <a:ext cx="4572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26868615-BE62-41E2-CF99-D9B28647CBA7}"/>
                </a:ext>
              </a:extLst>
            </p:cNvPr>
            <p:cNvSpPr/>
            <p:nvPr/>
          </p:nvSpPr>
          <p:spPr>
            <a:xfrm>
              <a:off x="1552575" y="2111375"/>
              <a:ext cx="4572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AF19E8BC-A9B5-1EC1-D3A6-7A646B36DF8D}"/>
                </a:ext>
              </a:extLst>
            </p:cNvPr>
            <p:cNvSpPr/>
            <p:nvPr/>
          </p:nvSpPr>
          <p:spPr>
            <a:xfrm>
              <a:off x="2009775" y="587375"/>
              <a:ext cx="457200" cy="304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F9138611-ECF9-681C-F2D2-115C3C155C2F}"/>
                </a:ext>
              </a:extLst>
            </p:cNvPr>
            <p:cNvSpPr/>
            <p:nvPr/>
          </p:nvSpPr>
          <p:spPr>
            <a:xfrm>
              <a:off x="1119217" y="2720975"/>
              <a:ext cx="457200" cy="304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3" name="Picture 12" descr="A blue squares with black text&#10;&#10;Description automatically generated with medium confidence">
            <a:extLst>
              <a:ext uri="{FF2B5EF4-FFF2-40B4-BE49-F238E27FC236}">
                <a16:creationId xmlns:a16="http://schemas.microsoft.com/office/drawing/2014/main" id="{13437E09-4DD1-0CF2-8549-D348B5DCF76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0449"/>
          <a:stretch/>
        </p:blipFill>
        <p:spPr>
          <a:xfrm>
            <a:off x="50479" y="116143"/>
            <a:ext cx="1219200" cy="1046810"/>
          </a:xfrm>
          <a:prstGeom prst="rect">
            <a:avLst/>
          </a:prstGeom>
        </p:spPr>
      </p:pic>
      <p:pic>
        <p:nvPicPr>
          <p:cNvPr id="14" name="Picture 13">
            <a:extLst>
              <a:ext uri="{FF2B5EF4-FFF2-40B4-BE49-F238E27FC236}">
                <a16:creationId xmlns:a16="http://schemas.microsoft.com/office/drawing/2014/main" id="{76622C52-8FC0-766C-469F-A04F754404E7}"/>
              </a:ext>
            </a:extLst>
          </p:cNvPr>
          <p:cNvPicPr>
            <a:picLocks noChangeAspect="1"/>
          </p:cNvPicPr>
          <p:nvPr/>
        </p:nvPicPr>
        <p:blipFill rotWithShape="1">
          <a:blip r:embed="rId7"/>
          <a:srcRect r="10210"/>
          <a:stretch/>
        </p:blipFill>
        <p:spPr>
          <a:xfrm>
            <a:off x="1447412" y="138733"/>
            <a:ext cx="1203531" cy="1074852"/>
          </a:xfrm>
          <a:prstGeom prst="rect">
            <a:avLst/>
          </a:prstGeom>
        </p:spPr>
      </p:pic>
      <p:grpSp>
        <p:nvGrpSpPr>
          <p:cNvPr id="15" name="Group 14">
            <a:extLst>
              <a:ext uri="{FF2B5EF4-FFF2-40B4-BE49-F238E27FC236}">
                <a16:creationId xmlns:a16="http://schemas.microsoft.com/office/drawing/2014/main" id="{9F57E2C0-7629-0628-8B7A-F487EA7BA71F}"/>
              </a:ext>
            </a:extLst>
          </p:cNvPr>
          <p:cNvGrpSpPr/>
          <p:nvPr/>
        </p:nvGrpSpPr>
        <p:grpSpPr>
          <a:xfrm>
            <a:off x="1473057" y="1186943"/>
            <a:ext cx="1203531" cy="1187759"/>
            <a:chOff x="0" y="0"/>
            <a:chExt cx="2543175" cy="2384039"/>
          </a:xfrm>
        </p:grpSpPr>
        <p:pic>
          <p:nvPicPr>
            <p:cNvPr id="16" name="Picture 15">
              <a:extLst>
                <a:ext uri="{FF2B5EF4-FFF2-40B4-BE49-F238E27FC236}">
                  <a16:creationId xmlns:a16="http://schemas.microsoft.com/office/drawing/2014/main" id="{F882972D-E352-B951-2F7A-BDA2B8ECE6B5}"/>
                </a:ext>
              </a:extLst>
            </p:cNvPr>
            <p:cNvPicPr>
              <a:picLocks noChangeAspect="1"/>
            </p:cNvPicPr>
            <p:nvPr/>
          </p:nvPicPr>
          <p:blipFill rotWithShape="1">
            <a:blip r:embed="rId7"/>
            <a:srcRect r="10210"/>
            <a:stretch/>
          </p:blipFill>
          <p:spPr>
            <a:xfrm>
              <a:off x="0" y="0"/>
              <a:ext cx="2543175" cy="2384039"/>
            </a:xfrm>
            <a:prstGeom prst="rect">
              <a:avLst/>
            </a:prstGeom>
          </p:spPr>
        </p:pic>
        <p:sp>
          <p:nvSpPr>
            <p:cNvPr id="17" name="Rectangle 16">
              <a:extLst>
                <a:ext uri="{FF2B5EF4-FFF2-40B4-BE49-F238E27FC236}">
                  <a16:creationId xmlns:a16="http://schemas.microsoft.com/office/drawing/2014/main" id="{7CAE96AD-368D-45A7-3DA2-A7A1BC77B466}"/>
                </a:ext>
              </a:extLst>
            </p:cNvPr>
            <p:cNvSpPr/>
            <p:nvPr/>
          </p:nvSpPr>
          <p:spPr>
            <a:xfrm>
              <a:off x="1704975" y="53975"/>
              <a:ext cx="381000" cy="76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4">
              <a:extLst>
                <a:ext uri="{FF2B5EF4-FFF2-40B4-BE49-F238E27FC236}">
                  <a16:creationId xmlns:a16="http://schemas.microsoft.com/office/drawing/2014/main" id="{8F1AE641-EB57-00AF-02A6-3EFA5C85DF45}"/>
                </a:ext>
              </a:extLst>
            </p:cNvPr>
            <p:cNvSpPr/>
            <p:nvPr/>
          </p:nvSpPr>
          <p:spPr>
            <a:xfrm>
              <a:off x="969169" y="1568449"/>
              <a:ext cx="378618" cy="90487"/>
            </a:xfrm>
            <a:custGeom>
              <a:avLst/>
              <a:gdLst>
                <a:gd name="connsiteX0" fmla="*/ 0 w 381000"/>
                <a:gd name="connsiteY0" fmla="*/ 0 h 76200"/>
                <a:gd name="connsiteX1" fmla="*/ 381000 w 381000"/>
                <a:gd name="connsiteY1" fmla="*/ 0 h 76200"/>
                <a:gd name="connsiteX2" fmla="*/ 381000 w 381000"/>
                <a:gd name="connsiteY2" fmla="*/ 76200 h 76200"/>
                <a:gd name="connsiteX3" fmla="*/ 0 w 381000"/>
                <a:gd name="connsiteY3" fmla="*/ 76200 h 76200"/>
                <a:gd name="connsiteX4" fmla="*/ 0 w 381000"/>
                <a:gd name="connsiteY4" fmla="*/ 0 h 76200"/>
                <a:gd name="connsiteX0" fmla="*/ 30956 w 381000"/>
                <a:gd name="connsiteY0" fmla="*/ 0 h 85725"/>
                <a:gd name="connsiteX1" fmla="*/ 381000 w 381000"/>
                <a:gd name="connsiteY1" fmla="*/ 9525 h 85725"/>
                <a:gd name="connsiteX2" fmla="*/ 381000 w 381000"/>
                <a:gd name="connsiteY2" fmla="*/ 85725 h 85725"/>
                <a:gd name="connsiteX3" fmla="*/ 0 w 381000"/>
                <a:gd name="connsiteY3" fmla="*/ 85725 h 85725"/>
                <a:gd name="connsiteX4" fmla="*/ 30956 w 381000"/>
                <a:gd name="connsiteY4" fmla="*/ 0 h 85725"/>
                <a:gd name="connsiteX0" fmla="*/ 4762 w 354806"/>
                <a:gd name="connsiteY0" fmla="*/ 0 h 88107"/>
                <a:gd name="connsiteX1" fmla="*/ 354806 w 354806"/>
                <a:gd name="connsiteY1" fmla="*/ 9525 h 88107"/>
                <a:gd name="connsiteX2" fmla="*/ 354806 w 354806"/>
                <a:gd name="connsiteY2" fmla="*/ 85725 h 88107"/>
                <a:gd name="connsiteX3" fmla="*/ 0 w 354806"/>
                <a:gd name="connsiteY3" fmla="*/ 88107 h 88107"/>
                <a:gd name="connsiteX4" fmla="*/ 4762 w 354806"/>
                <a:gd name="connsiteY4" fmla="*/ 0 h 88107"/>
                <a:gd name="connsiteX0" fmla="*/ 4762 w 376238"/>
                <a:gd name="connsiteY0" fmla="*/ 0 h 88107"/>
                <a:gd name="connsiteX1" fmla="*/ 376238 w 376238"/>
                <a:gd name="connsiteY1" fmla="*/ 0 h 88107"/>
                <a:gd name="connsiteX2" fmla="*/ 354806 w 376238"/>
                <a:gd name="connsiteY2" fmla="*/ 85725 h 88107"/>
                <a:gd name="connsiteX3" fmla="*/ 0 w 376238"/>
                <a:gd name="connsiteY3" fmla="*/ 88107 h 88107"/>
                <a:gd name="connsiteX4" fmla="*/ 4762 w 376238"/>
                <a:gd name="connsiteY4" fmla="*/ 0 h 88107"/>
                <a:gd name="connsiteX0" fmla="*/ 4762 w 378618"/>
                <a:gd name="connsiteY0" fmla="*/ 0 h 90487"/>
                <a:gd name="connsiteX1" fmla="*/ 376238 w 378618"/>
                <a:gd name="connsiteY1" fmla="*/ 0 h 90487"/>
                <a:gd name="connsiteX2" fmla="*/ 378618 w 378618"/>
                <a:gd name="connsiteY2" fmla="*/ 90487 h 90487"/>
                <a:gd name="connsiteX3" fmla="*/ 0 w 378618"/>
                <a:gd name="connsiteY3" fmla="*/ 88107 h 90487"/>
                <a:gd name="connsiteX4" fmla="*/ 4762 w 378618"/>
                <a:gd name="connsiteY4" fmla="*/ 0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618" h="90487">
                  <a:moveTo>
                    <a:pt x="4762" y="0"/>
                  </a:moveTo>
                  <a:lnTo>
                    <a:pt x="376238" y="0"/>
                  </a:lnTo>
                  <a:cubicBezTo>
                    <a:pt x="377031" y="30162"/>
                    <a:pt x="377825" y="60325"/>
                    <a:pt x="378618" y="90487"/>
                  </a:cubicBezTo>
                  <a:lnTo>
                    <a:pt x="0" y="88107"/>
                  </a:lnTo>
                  <a:lnTo>
                    <a:pt x="4762"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4">
              <a:extLst>
                <a:ext uri="{FF2B5EF4-FFF2-40B4-BE49-F238E27FC236}">
                  <a16:creationId xmlns:a16="http://schemas.microsoft.com/office/drawing/2014/main" id="{A2981DDF-52D8-A0CD-B4F8-41F48541D089}"/>
                </a:ext>
              </a:extLst>
            </p:cNvPr>
            <p:cNvSpPr/>
            <p:nvPr/>
          </p:nvSpPr>
          <p:spPr>
            <a:xfrm>
              <a:off x="233361" y="937418"/>
              <a:ext cx="366712" cy="80964"/>
            </a:xfrm>
            <a:custGeom>
              <a:avLst/>
              <a:gdLst>
                <a:gd name="connsiteX0" fmla="*/ 0 w 381000"/>
                <a:gd name="connsiteY0" fmla="*/ 0 h 76200"/>
                <a:gd name="connsiteX1" fmla="*/ 381000 w 381000"/>
                <a:gd name="connsiteY1" fmla="*/ 0 h 76200"/>
                <a:gd name="connsiteX2" fmla="*/ 381000 w 381000"/>
                <a:gd name="connsiteY2" fmla="*/ 76200 h 76200"/>
                <a:gd name="connsiteX3" fmla="*/ 0 w 381000"/>
                <a:gd name="connsiteY3" fmla="*/ 76200 h 76200"/>
                <a:gd name="connsiteX4" fmla="*/ 0 w 381000"/>
                <a:gd name="connsiteY4" fmla="*/ 0 h 76200"/>
                <a:gd name="connsiteX0" fmla="*/ 30956 w 381000"/>
                <a:gd name="connsiteY0" fmla="*/ 0 h 85725"/>
                <a:gd name="connsiteX1" fmla="*/ 381000 w 381000"/>
                <a:gd name="connsiteY1" fmla="*/ 9525 h 85725"/>
                <a:gd name="connsiteX2" fmla="*/ 381000 w 381000"/>
                <a:gd name="connsiteY2" fmla="*/ 85725 h 85725"/>
                <a:gd name="connsiteX3" fmla="*/ 0 w 381000"/>
                <a:gd name="connsiteY3" fmla="*/ 85725 h 85725"/>
                <a:gd name="connsiteX4" fmla="*/ 30956 w 381000"/>
                <a:gd name="connsiteY4" fmla="*/ 0 h 85725"/>
                <a:gd name="connsiteX0" fmla="*/ 4762 w 354806"/>
                <a:gd name="connsiteY0" fmla="*/ 0 h 88107"/>
                <a:gd name="connsiteX1" fmla="*/ 354806 w 354806"/>
                <a:gd name="connsiteY1" fmla="*/ 9525 h 88107"/>
                <a:gd name="connsiteX2" fmla="*/ 354806 w 354806"/>
                <a:gd name="connsiteY2" fmla="*/ 85725 h 88107"/>
                <a:gd name="connsiteX3" fmla="*/ 0 w 354806"/>
                <a:gd name="connsiteY3" fmla="*/ 88107 h 88107"/>
                <a:gd name="connsiteX4" fmla="*/ 4762 w 354806"/>
                <a:gd name="connsiteY4" fmla="*/ 0 h 88107"/>
                <a:gd name="connsiteX0" fmla="*/ 4762 w 376238"/>
                <a:gd name="connsiteY0" fmla="*/ 0 h 88107"/>
                <a:gd name="connsiteX1" fmla="*/ 376238 w 376238"/>
                <a:gd name="connsiteY1" fmla="*/ 0 h 88107"/>
                <a:gd name="connsiteX2" fmla="*/ 354806 w 376238"/>
                <a:gd name="connsiteY2" fmla="*/ 85725 h 88107"/>
                <a:gd name="connsiteX3" fmla="*/ 0 w 376238"/>
                <a:gd name="connsiteY3" fmla="*/ 88107 h 88107"/>
                <a:gd name="connsiteX4" fmla="*/ 4762 w 376238"/>
                <a:gd name="connsiteY4" fmla="*/ 0 h 88107"/>
                <a:gd name="connsiteX0" fmla="*/ 4762 w 378618"/>
                <a:gd name="connsiteY0" fmla="*/ 0 h 90487"/>
                <a:gd name="connsiteX1" fmla="*/ 376238 w 378618"/>
                <a:gd name="connsiteY1" fmla="*/ 0 h 90487"/>
                <a:gd name="connsiteX2" fmla="*/ 378618 w 378618"/>
                <a:gd name="connsiteY2" fmla="*/ 90487 h 90487"/>
                <a:gd name="connsiteX3" fmla="*/ 0 w 378618"/>
                <a:gd name="connsiteY3" fmla="*/ 88107 h 90487"/>
                <a:gd name="connsiteX4" fmla="*/ 4762 w 378618"/>
                <a:gd name="connsiteY4" fmla="*/ 0 h 90487"/>
                <a:gd name="connsiteX0" fmla="*/ 0 w 402431"/>
                <a:gd name="connsiteY0" fmla="*/ 0 h 121444"/>
                <a:gd name="connsiteX1" fmla="*/ 400051 w 402431"/>
                <a:gd name="connsiteY1" fmla="*/ 30957 h 121444"/>
                <a:gd name="connsiteX2" fmla="*/ 402431 w 402431"/>
                <a:gd name="connsiteY2" fmla="*/ 121444 h 121444"/>
                <a:gd name="connsiteX3" fmla="*/ 23813 w 402431"/>
                <a:gd name="connsiteY3" fmla="*/ 119064 h 121444"/>
                <a:gd name="connsiteX4" fmla="*/ 0 w 402431"/>
                <a:gd name="connsiteY4" fmla="*/ 0 h 121444"/>
                <a:gd name="connsiteX0" fmla="*/ 0 w 402431"/>
                <a:gd name="connsiteY0" fmla="*/ 0 h 121444"/>
                <a:gd name="connsiteX1" fmla="*/ 359570 w 402431"/>
                <a:gd name="connsiteY1" fmla="*/ 1 h 121444"/>
                <a:gd name="connsiteX2" fmla="*/ 402431 w 402431"/>
                <a:gd name="connsiteY2" fmla="*/ 121444 h 121444"/>
                <a:gd name="connsiteX3" fmla="*/ 23813 w 402431"/>
                <a:gd name="connsiteY3" fmla="*/ 119064 h 121444"/>
                <a:gd name="connsiteX4" fmla="*/ 0 w 402431"/>
                <a:gd name="connsiteY4" fmla="*/ 0 h 121444"/>
                <a:gd name="connsiteX0" fmla="*/ 0 w 366712"/>
                <a:gd name="connsiteY0" fmla="*/ 0 h 119064"/>
                <a:gd name="connsiteX1" fmla="*/ 359570 w 366712"/>
                <a:gd name="connsiteY1" fmla="*/ 1 h 119064"/>
                <a:gd name="connsiteX2" fmla="*/ 366712 w 366712"/>
                <a:gd name="connsiteY2" fmla="*/ 78581 h 119064"/>
                <a:gd name="connsiteX3" fmla="*/ 23813 w 366712"/>
                <a:gd name="connsiteY3" fmla="*/ 119064 h 119064"/>
                <a:gd name="connsiteX4" fmla="*/ 0 w 366712"/>
                <a:gd name="connsiteY4" fmla="*/ 0 h 119064"/>
                <a:gd name="connsiteX0" fmla="*/ 0 w 366712"/>
                <a:gd name="connsiteY0" fmla="*/ 0 h 80964"/>
                <a:gd name="connsiteX1" fmla="*/ 359570 w 366712"/>
                <a:gd name="connsiteY1" fmla="*/ 1 h 80964"/>
                <a:gd name="connsiteX2" fmla="*/ 366712 w 366712"/>
                <a:gd name="connsiteY2" fmla="*/ 78581 h 80964"/>
                <a:gd name="connsiteX3" fmla="*/ 7145 w 366712"/>
                <a:gd name="connsiteY3" fmla="*/ 80964 h 80964"/>
                <a:gd name="connsiteX4" fmla="*/ 0 w 366712"/>
                <a:gd name="connsiteY4" fmla="*/ 0 h 80964"/>
                <a:gd name="connsiteX0" fmla="*/ 0 w 366712"/>
                <a:gd name="connsiteY0" fmla="*/ 0 h 80964"/>
                <a:gd name="connsiteX1" fmla="*/ 361951 w 366712"/>
                <a:gd name="connsiteY1" fmla="*/ 2382 h 80964"/>
                <a:gd name="connsiteX2" fmla="*/ 366712 w 366712"/>
                <a:gd name="connsiteY2" fmla="*/ 78581 h 80964"/>
                <a:gd name="connsiteX3" fmla="*/ 7145 w 366712"/>
                <a:gd name="connsiteY3" fmla="*/ 80964 h 80964"/>
                <a:gd name="connsiteX4" fmla="*/ 0 w 366712"/>
                <a:gd name="connsiteY4" fmla="*/ 0 h 80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2" h="80964">
                  <a:moveTo>
                    <a:pt x="0" y="0"/>
                  </a:moveTo>
                  <a:lnTo>
                    <a:pt x="361951" y="2382"/>
                  </a:lnTo>
                  <a:cubicBezTo>
                    <a:pt x="362744" y="32544"/>
                    <a:pt x="365919" y="48419"/>
                    <a:pt x="366712" y="78581"/>
                  </a:cubicBezTo>
                  <a:lnTo>
                    <a:pt x="7145" y="80964"/>
                  </a:lnTo>
                  <a:lnTo>
                    <a:pt x="0" y="0"/>
                  </a:lnTo>
                  <a:close/>
                </a:path>
              </a:pathLst>
            </a:cu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4">
              <a:extLst>
                <a:ext uri="{FF2B5EF4-FFF2-40B4-BE49-F238E27FC236}">
                  <a16:creationId xmlns:a16="http://schemas.microsoft.com/office/drawing/2014/main" id="{4CD9C2D2-2F7E-A2B1-6F92-DDA34001A92F}"/>
                </a:ext>
              </a:extLst>
            </p:cNvPr>
            <p:cNvSpPr/>
            <p:nvPr/>
          </p:nvSpPr>
          <p:spPr>
            <a:xfrm>
              <a:off x="2083595" y="1285083"/>
              <a:ext cx="366781" cy="97632"/>
            </a:xfrm>
            <a:custGeom>
              <a:avLst/>
              <a:gdLst>
                <a:gd name="connsiteX0" fmla="*/ 0 w 381000"/>
                <a:gd name="connsiteY0" fmla="*/ 0 h 76200"/>
                <a:gd name="connsiteX1" fmla="*/ 381000 w 381000"/>
                <a:gd name="connsiteY1" fmla="*/ 0 h 76200"/>
                <a:gd name="connsiteX2" fmla="*/ 381000 w 381000"/>
                <a:gd name="connsiteY2" fmla="*/ 76200 h 76200"/>
                <a:gd name="connsiteX3" fmla="*/ 0 w 381000"/>
                <a:gd name="connsiteY3" fmla="*/ 76200 h 76200"/>
                <a:gd name="connsiteX4" fmla="*/ 0 w 381000"/>
                <a:gd name="connsiteY4" fmla="*/ 0 h 76200"/>
                <a:gd name="connsiteX0" fmla="*/ 30956 w 381000"/>
                <a:gd name="connsiteY0" fmla="*/ 0 h 85725"/>
                <a:gd name="connsiteX1" fmla="*/ 381000 w 381000"/>
                <a:gd name="connsiteY1" fmla="*/ 9525 h 85725"/>
                <a:gd name="connsiteX2" fmla="*/ 381000 w 381000"/>
                <a:gd name="connsiteY2" fmla="*/ 85725 h 85725"/>
                <a:gd name="connsiteX3" fmla="*/ 0 w 381000"/>
                <a:gd name="connsiteY3" fmla="*/ 85725 h 85725"/>
                <a:gd name="connsiteX4" fmla="*/ 30956 w 381000"/>
                <a:gd name="connsiteY4" fmla="*/ 0 h 85725"/>
                <a:gd name="connsiteX0" fmla="*/ 4762 w 354806"/>
                <a:gd name="connsiteY0" fmla="*/ 0 h 88107"/>
                <a:gd name="connsiteX1" fmla="*/ 354806 w 354806"/>
                <a:gd name="connsiteY1" fmla="*/ 9525 h 88107"/>
                <a:gd name="connsiteX2" fmla="*/ 354806 w 354806"/>
                <a:gd name="connsiteY2" fmla="*/ 85725 h 88107"/>
                <a:gd name="connsiteX3" fmla="*/ 0 w 354806"/>
                <a:gd name="connsiteY3" fmla="*/ 88107 h 88107"/>
                <a:gd name="connsiteX4" fmla="*/ 4762 w 354806"/>
                <a:gd name="connsiteY4" fmla="*/ 0 h 88107"/>
                <a:gd name="connsiteX0" fmla="*/ 4762 w 376238"/>
                <a:gd name="connsiteY0" fmla="*/ 0 h 88107"/>
                <a:gd name="connsiteX1" fmla="*/ 376238 w 376238"/>
                <a:gd name="connsiteY1" fmla="*/ 0 h 88107"/>
                <a:gd name="connsiteX2" fmla="*/ 354806 w 376238"/>
                <a:gd name="connsiteY2" fmla="*/ 85725 h 88107"/>
                <a:gd name="connsiteX3" fmla="*/ 0 w 376238"/>
                <a:gd name="connsiteY3" fmla="*/ 88107 h 88107"/>
                <a:gd name="connsiteX4" fmla="*/ 4762 w 376238"/>
                <a:gd name="connsiteY4" fmla="*/ 0 h 88107"/>
                <a:gd name="connsiteX0" fmla="*/ 4762 w 378618"/>
                <a:gd name="connsiteY0" fmla="*/ 0 h 90487"/>
                <a:gd name="connsiteX1" fmla="*/ 376238 w 378618"/>
                <a:gd name="connsiteY1" fmla="*/ 0 h 90487"/>
                <a:gd name="connsiteX2" fmla="*/ 378618 w 378618"/>
                <a:gd name="connsiteY2" fmla="*/ 90487 h 90487"/>
                <a:gd name="connsiteX3" fmla="*/ 0 w 378618"/>
                <a:gd name="connsiteY3" fmla="*/ 88107 h 90487"/>
                <a:gd name="connsiteX4" fmla="*/ 4762 w 378618"/>
                <a:gd name="connsiteY4" fmla="*/ 0 h 90487"/>
                <a:gd name="connsiteX0" fmla="*/ 0 w 402431"/>
                <a:gd name="connsiteY0" fmla="*/ 0 h 121444"/>
                <a:gd name="connsiteX1" fmla="*/ 400051 w 402431"/>
                <a:gd name="connsiteY1" fmla="*/ 30957 h 121444"/>
                <a:gd name="connsiteX2" fmla="*/ 402431 w 402431"/>
                <a:gd name="connsiteY2" fmla="*/ 121444 h 121444"/>
                <a:gd name="connsiteX3" fmla="*/ 23813 w 402431"/>
                <a:gd name="connsiteY3" fmla="*/ 119064 h 121444"/>
                <a:gd name="connsiteX4" fmla="*/ 0 w 402431"/>
                <a:gd name="connsiteY4" fmla="*/ 0 h 121444"/>
                <a:gd name="connsiteX0" fmla="*/ 0 w 402431"/>
                <a:gd name="connsiteY0" fmla="*/ 0 h 121444"/>
                <a:gd name="connsiteX1" fmla="*/ 359570 w 402431"/>
                <a:gd name="connsiteY1" fmla="*/ 1 h 121444"/>
                <a:gd name="connsiteX2" fmla="*/ 402431 w 402431"/>
                <a:gd name="connsiteY2" fmla="*/ 121444 h 121444"/>
                <a:gd name="connsiteX3" fmla="*/ 23813 w 402431"/>
                <a:gd name="connsiteY3" fmla="*/ 119064 h 121444"/>
                <a:gd name="connsiteX4" fmla="*/ 0 w 402431"/>
                <a:gd name="connsiteY4" fmla="*/ 0 h 121444"/>
                <a:gd name="connsiteX0" fmla="*/ 0 w 366712"/>
                <a:gd name="connsiteY0" fmla="*/ 0 h 119064"/>
                <a:gd name="connsiteX1" fmla="*/ 359570 w 366712"/>
                <a:gd name="connsiteY1" fmla="*/ 1 h 119064"/>
                <a:gd name="connsiteX2" fmla="*/ 366712 w 366712"/>
                <a:gd name="connsiteY2" fmla="*/ 78581 h 119064"/>
                <a:gd name="connsiteX3" fmla="*/ 23813 w 366712"/>
                <a:gd name="connsiteY3" fmla="*/ 119064 h 119064"/>
                <a:gd name="connsiteX4" fmla="*/ 0 w 366712"/>
                <a:gd name="connsiteY4" fmla="*/ 0 h 119064"/>
                <a:gd name="connsiteX0" fmla="*/ 0 w 366712"/>
                <a:gd name="connsiteY0" fmla="*/ 0 h 80964"/>
                <a:gd name="connsiteX1" fmla="*/ 359570 w 366712"/>
                <a:gd name="connsiteY1" fmla="*/ 1 h 80964"/>
                <a:gd name="connsiteX2" fmla="*/ 366712 w 366712"/>
                <a:gd name="connsiteY2" fmla="*/ 78581 h 80964"/>
                <a:gd name="connsiteX3" fmla="*/ 7145 w 366712"/>
                <a:gd name="connsiteY3" fmla="*/ 80964 h 80964"/>
                <a:gd name="connsiteX4" fmla="*/ 0 w 366712"/>
                <a:gd name="connsiteY4" fmla="*/ 0 h 80964"/>
                <a:gd name="connsiteX0" fmla="*/ 0 w 366712"/>
                <a:gd name="connsiteY0" fmla="*/ 0 h 80964"/>
                <a:gd name="connsiteX1" fmla="*/ 361951 w 366712"/>
                <a:gd name="connsiteY1" fmla="*/ 2382 h 80964"/>
                <a:gd name="connsiteX2" fmla="*/ 366712 w 366712"/>
                <a:gd name="connsiteY2" fmla="*/ 78581 h 80964"/>
                <a:gd name="connsiteX3" fmla="*/ 7145 w 366712"/>
                <a:gd name="connsiteY3" fmla="*/ 80964 h 80964"/>
                <a:gd name="connsiteX4" fmla="*/ 0 w 366712"/>
                <a:gd name="connsiteY4" fmla="*/ 0 h 80964"/>
                <a:gd name="connsiteX0" fmla="*/ 2380 w 369092"/>
                <a:gd name="connsiteY0" fmla="*/ 0 h 109539"/>
                <a:gd name="connsiteX1" fmla="*/ 364331 w 369092"/>
                <a:gd name="connsiteY1" fmla="*/ 2382 h 109539"/>
                <a:gd name="connsiteX2" fmla="*/ 369092 w 369092"/>
                <a:gd name="connsiteY2" fmla="*/ 78581 h 109539"/>
                <a:gd name="connsiteX3" fmla="*/ 0 w 369092"/>
                <a:gd name="connsiteY3" fmla="*/ 109539 h 109539"/>
                <a:gd name="connsiteX4" fmla="*/ 2380 w 369092"/>
                <a:gd name="connsiteY4" fmla="*/ 0 h 109539"/>
                <a:gd name="connsiteX0" fmla="*/ 2380 w 364436"/>
                <a:gd name="connsiteY0" fmla="*/ 0 h 109539"/>
                <a:gd name="connsiteX1" fmla="*/ 364331 w 364436"/>
                <a:gd name="connsiteY1" fmla="*/ 2382 h 109539"/>
                <a:gd name="connsiteX2" fmla="*/ 361948 w 364436"/>
                <a:gd name="connsiteY2" fmla="*/ 109537 h 109539"/>
                <a:gd name="connsiteX3" fmla="*/ 0 w 364436"/>
                <a:gd name="connsiteY3" fmla="*/ 109539 h 109539"/>
                <a:gd name="connsiteX4" fmla="*/ 2380 w 364436"/>
                <a:gd name="connsiteY4" fmla="*/ 0 h 109539"/>
                <a:gd name="connsiteX0" fmla="*/ 2380 w 366781"/>
                <a:gd name="connsiteY0" fmla="*/ 0 h 109539"/>
                <a:gd name="connsiteX1" fmla="*/ 366713 w 366781"/>
                <a:gd name="connsiteY1" fmla="*/ 11907 h 109539"/>
                <a:gd name="connsiteX2" fmla="*/ 361948 w 366781"/>
                <a:gd name="connsiteY2" fmla="*/ 109537 h 109539"/>
                <a:gd name="connsiteX3" fmla="*/ 0 w 366781"/>
                <a:gd name="connsiteY3" fmla="*/ 109539 h 109539"/>
                <a:gd name="connsiteX4" fmla="*/ 2380 w 366781"/>
                <a:gd name="connsiteY4" fmla="*/ 0 h 109539"/>
                <a:gd name="connsiteX0" fmla="*/ 7142 w 366781"/>
                <a:gd name="connsiteY0" fmla="*/ 2380 h 97632"/>
                <a:gd name="connsiteX1" fmla="*/ 366713 w 366781"/>
                <a:gd name="connsiteY1" fmla="*/ 0 h 97632"/>
                <a:gd name="connsiteX2" fmla="*/ 361948 w 366781"/>
                <a:gd name="connsiteY2" fmla="*/ 97630 h 97632"/>
                <a:gd name="connsiteX3" fmla="*/ 0 w 366781"/>
                <a:gd name="connsiteY3" fmla="*/ 97632 h 97632"/>
                <a:gd name="connsiteX4" fmla="*/ 7142 w 366781"/>
                <a:gd name="connsiteY4" fmla="*/ 2380 h 9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81" h="97632">
                  <a:moveTo>
                    <a:pt x="7142" y="2380"/>
                  </a:moveTo>
                  <a:lnTo>
                    <a:pt x="366713" y="0"/>
                  </a:lnTo>
                  <a:cubicBezTo>
                    <a:pt x="367506" y="30162"/>
                    <a:pt x="361155" y="67468"/>
                    <a:pt x="361948" y="97630"/>
                  </a:cubicBezTo>
                  <a:lnTo>
                    <a:pt x="0" y="97632"/>
                  </a:lnTo>
                  <a:cubicBezTo>
                    <a:pt x="793" y="61119"/>
                    <a:pt x="6349" y="38893"/>
                    <a:pt x="7142" y="2380"/>
                  </a:cubicBezTo>
                  <a:close/>
                </a:path>
              </a:pathLst>
            </a:cu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1" name="Group 20">
            <a:extLst>
              <a:ext uri="{FF2B5EF4-FFF2-40B4-BE49-F238E27FC236}">
                <a16:creationId xmlns:a16="http://schemas.microsoft.com/office/drawing/2014/main" id="{EDF11BFE-FFA9-5AA6-053C-95D6C9E540E6}"/>
              </a:ext>
            </a:extLst>
          </p:cNvPr>
          <p:cNvGrpSpPr/>
          <p:nvPr/>
        </p:nvGrpSpPr>
        <p:grpSpPr>
          <a:xfrm>
            <a:off x="1501522" y="2436606"/>
            <a:ext cx="1175066" cy="933479"/>
            <a:chOff x="187165" y="420019"/>
            <a:chExt cx="3194209" cy="2994335"/>
          </a:xfrm>
        </p:grpSpPr>
        <p:pic>
          <p:nvPicPr>
            <p:cNvPr id="22" name="Picture 21">
              <a:extLst>
                <a:ext uri="{FF2B5EF4-FFF2-40B4-BE49-F238E27FC236}">
                  <a16:creationId xmlns:a16="http://schemas.microsoft.com/office/drawing/2014/main" id="{9773F0BE-C034-7966-020B-8DF7AE4C8C4C}"/>
                </a:ext>
              </a:extLst>
            </p:cNvPr>
            <p:cNvPicPr>
              <a:picLocks noChangeAspect="1"/>
            </p:cNvPicPr>
            <p:nvPr/>
          </p:nvPicPr>
          <p:blipFill rotWithShape="1">
            <a:blip r:embed="rId7"/>
            <a:srcRect r="10210"/>
            <a:stretch/>
          </p:blipFill>
          <p:spPr>
            <a:xfrm>
              <a:off x="187165" y="420019"/>
              <a:ext cx="3194209" cy="2994335"/>
            </a:xfrm>
            <a:prstGeom prst="rect">
              <a:avLst/>
            </a:prstGeom>
          </p:spPr>
        </p:pic>
        <p:sp>
          <p:nvSpPr>
            <p:cNvPr id="23" name="Rectangle 22">
              <a:extLst>
                <a:ext uri="{FF2B5EF4-FFF2-40B4-BE49-F238E27FC236}">
                  <a16:creationId xmlns:a16="http://schemas.microsoft.com/office/drawing/2014/main" id="{17312CC9-2422-A2E4-909A-D81F6B1C77B7}"/>
                </a:ext>
              </a:extLst>
            </p:cNvPr>
            <p:cNvSpPr/>
            <p:nvPr/>
          </p:nvSpPr>
          <p:spPr>
            <a:xfrm>
              <a:off x="485775" y="434975"/>
              <a:ext cx="2743200" cy="1371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Rectangle 27">
            <a:extLst>
              <a:ext uri="{FF2B5EF4-FFF2-40B4-BE49-F238E27FC236}">
                <a16:creationId xmlns:a16="http://schemas.microsoft.com/office/drawing/2014/main" id="{A60E474D-A7DC-A590-5AB9-CAC4F77F802A}"/>
              </a:ext>
            </a:extLst>
          </p:cNvPr>
          <p:cNvSpPr/>
          <p:nvPr/>
        </p:nvSpPr>
        <p:spPr>
          <a:xfrm>
            <a:off x="1017044" y="96436"/>
            <a:ext cx="3998852"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Is it worth it?</a:t>
            </a:r>
          </a:p>
        </p:txBody>
      </p:sp>
      <p:sp>
        <p:nvSpPr>
          <p:cNvPr id="29" name="TextBox 28">
            <a:extLst>
              <a:ext uri="{FF2B5EF4-FFF2-40B4-BE49-F238E27FC236}">
                <a16:creationId xmlns:a16="http://schemas.microsoft.com/office/drawing/2014/main" id="{4538D2D5-BF2D-970C-AAEB-0FCB0B140E78}"/>
              </a:ext>
            </a:extLst>
          </p:cNvPr>
          <p:cNvSpPr txBox="1"/>
          <p:nvPr/>
        </p:nvSpPr>
        <p:spPr>
          <a:xfrm rot="1819265">
            <a:off x="198134" y="1473706"/>
            <a:ext cx="1155591"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-11.5%</a:t>
            </a:r>
          </a:p>
        </p:txBody>
      </p:sp>
      <p:sp>
        <p:nvSpPr>
          <p:cNvPr id="30" name="TextBox 29">
            <a:extLst>
              <a:ext uri="{FF2B5EF4-FFF2-40B4-BE49-F238E27FC236}">
                <a16:creationId xmlns:a16="http://schemas.microsoft.com/office/drawing/2014/main" id="{E7DD152C-C75F-286B-5791-F2550BE84F45}"/>
              </a:ext>
            </a:extLst>
          </p:cNvPr>
          <p:cNvSpPr txBox="1"/>
          <p:nvPr/>
        </p:nvSpPr>
        <p:spPr>
          <a:xfrm rot="1819265">
            <a:off x="166623" y="2582319"/>
            <a:ext cx="1238909"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-15.1%</a:t>
            </a:r>
          </a:p>
        </p:txBody>
      </p:sp>
      <p:sp>
        <p:nvSpPr>
          <p:cNvPr id="31" name="TextBox 30">
            <a:extLst>
              <a:ext uri="{FF2B5EF4-FFF2-40B4-BE49-F238E27FC236}">
                <a16:creationId xmlns:a16="http://schemas.microsoft.com/office/drawing/2014/main" id="{16F980C5-4E65-F628-9058-44A488F3A700}"/>
              </a:ext>
            </a:extLst>
          </p:cNvPr>
          <p:cNvSpPr txBox="1"/>
          <p:nvPr/>
        </p:nvSpPr>
        <p:spPr>
          <a:xfrm rot="1819265">
            <a:off x="1664334" y="1494083"/>
            <a:ext cx="888907"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-9.0%</a:t>
            </a:r>
          </a:p>
        </p:txBody>
      </p:sp>
      <p:sp>
        <p:nvSpPr>
          <p:cNvPr id="32" name="TextBox 31">
            <a:extLst>
              <a:ext uri="{FF2B5EF4-FFF2-40B4-BE49-F238E27FC236}">
                <a16:creationId xmlns:a16="http://schemas.microsoft.com/office/drawing/2014/main" id="{312EC8FC-EB2E-AC23-679D-88481F917019}"/>
              </a:ext>
            </a:extLst>
          </p:cNvPr>
          <p:cNvSpPr txBox="1"/>
          <p:nvPr/>
        </p:nvSpPr>
        <p:spPr>
          <a:xfrm rot="1819265">
            <a:off x="1622656" y="2583935"/>
            <a:ext cx="1090663"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-12.9%</a:t>
            </a:r>
          </a:p>
        </p:txBody>
      </p:sp>
      <p:pic>
        <p:nvPicPr>
          <p:cNvPr id="2" name="Picture 1" descr="A blue text on a black background&#10;&#10;Description automatically generated">
            <a:extLst>
              <a:ext uri="{FF2B5EF4-FFF2-40B4-BE49-F238E27FC236}">
                <a16:creationId xmlns:a16="http://schemas.microsoft.com/office/drawing/2014/main" id="{E043E81D-10E1-14C4-2818-A63F513EB2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Tree>
    <p:extLst>
      <p:ext uri="{BB962C8B-B14F-4D97-AF65-F5344CB8AC3E}">
        <p14:creationId xmlns:p14="http://schemas.microsoft.com/office/powerpoint/2010/main" val="2715808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975" y="53975"/>
            <a:ext cx="1233173" cy="262736"/>
          </a:xfrm>
          <a:prstGeom prst="rect">
            <a:avLst/>
          </a:prstGeom>
        </p:spPr>
        <p:txBody>
          <a:bodyPr vert="horz" wrap="square" lIns="0" tIns="16103" rIns="0" bIns="0" rtlCol="0">
            <a:spAutoFit/>
          </a:bodyPr>
          <a:lstStyle/>
          <a:p>
            <a:pPr marL="16951">
              <a:spcBef>
                <a:spcPts val="127"/>
              </a:spcBef>
            </a:pPr>
            <a:r>
              <a:rPr spc="-87" dirty="0"/>
              <a:t>References</a:t>
            </a:r>
            <a:endParaRPr spc="-40" dirty="0"/>
          </a:p>
        </p:txBody>
      </p:sp>
      <p:sp>
        <p:nvSpPr>
          <p:cNvPr id="7" name="object 7"/>
          <p:cNvSpPr txBox="1"/>
          <p:nvPr/>
        </p:nvSpPr>
        <p:spPr>
          <a:xfrm>
            <a:off x="320675" y="429296"/>
            <a:ext cx="5511800" cy="2633538"/>
          </a:xfrm>
          <a:prstGeom prst="rect">
            <a:avLst/>
          </a:prstGeom>
        </p:spPr>
        <p:txBody>
          <a:bodyPr vert="horz" wrap="square" lIns="0" tIns="16951" rIns="0" bIns="0" rtlCol="0">
            <a:spAutoFit/>
          </a:bodyPr>
          <a:lstStyle/>
          <a:p>
            <a:pPr marL="292399" marR="281381" indent="-276296">
              <a:lnSpc>
                <a:spcPct val="118000"/>
              </a:lnSpc>
              <a:spcBef>
                <a:spcPts val="727"/>
              </a:spcBef>
            </a:pPr>
            <a:r>
              <a:rPr lang="en-AU" sz="700" b="1" dirty="0">
                <a:solidFill>
                  <a:srgbClr val="0B2036"/>
                </a:solidFill>
              </a:rPr>
              <a:t>Butler, D., &amp; Cullis, B. R. (2023). </a:t>
            </a:r>
            <a:r>
              <a:rPr lang="en-AU" sz="700" dirty="0">
                <a:solidFill>
                  <a:srgbClr val="0B2036"/>
                </a:solidFill>
              </a:rPr>
              <a:t>“On Model Based Design of Comparative Experiments in R.” </a:t>
            </a:r>
            <a:r>
              <a:rPr lang="en-AU" sz="700" i="1" dirty="0">
                <a:solidFill>
                  <a:srgbClr val="0B2036"/>
                </a:solidFill>
              </a:rPr>
              <a:t>Submitted for publication.</a:t>
            </a:r>
          </a:p>
          <a:p>
            <a:pPr marL="292399" marR="281381" indent="-276296">
              <a:lnSpc>
                <a:spcPct val="118000"/>
              </a:lnSpc>
              <a:spcBef>
                <a:spcPts val="727"/>
              </a:spcBef>
            </a:pPr>
            <a:r>
              <a:rPr lang="en-AU" sz="700" b="1" dirty="0">
                <a:solidFill>
                  <a:srgbClr val="0B2036"/>
                </a:solidFill>
              </a:rPr>
              <a:t>Butler, D. (2023). </a:t>
            </a:r>
            <a:r>
              <a:rPr lang="en-AU" sz="700" dirty="0">
                <a:solidFill>
                  <a:srgbClr val="0B2036"/>
                </a:solidFill>
              </a:rPr>
              <a:t>“odw: Generate optimal experimental designs.” </a:t>
            </a:r>
            <a:r>
              <a:rPr lang="en-AU" sz="700" i="1" dirty="0">
                <a:solidFill>
                  <a:srgbClr val="0B2036"/>
                </a:solidFill>
              </a:rPr>
              <a:t>R package version 2.1.6.</a:t>
            </a:r>
            <a:endParaRPr lang="en-AU" sz="700" b="1" dirty="0">
              <a:solidFill>
                <a:srgbClr val="0B2036"/>
              </a:solidFill>
            </a:endParaRPr>
          </a:p>
          <a:p>
            <a:pPr marL="292399" marR="281381" indent="-276296">
              <a:lnSpc>
                <a:spcPct val="118000"/>
              </a:lnSpc>
              <a:spcBef>
                <a:spcPts val="727"/>
              </a:spcBef>
            </a:pPr>
            <a:r>
              <a:rPr lang="en-AU" sz="700" b="1" dirty="0">
                <a:solidFill>
                  <a:srgbClr val="0B2036"/>
                </a:solidFill>
              </a:rPr>
              <a:t>Hughes, D. G. D., </a:t>
            </a:r>
            <a:r>
              <a:rPr lang="en-AU" sz="700" b="1" dirty="0" err="1">
                <a:solidFill>
                  <a:srgbClr val="0B2036"/>
                </a:solidFill>
              </a:rPr>
              <a:t>Fairlie</a:t>
            </a:r>
            <a:r>
              <a:rPr lang="en-AU" sz="700" b="1" dirty="0">
                <a:solidFill>
                  <a:srgbClr val="0B2036"/>
                </a:solidFill>
              </a:rPr>
              <a:t>, W., </a:t>
            </a:r>
            <a:r>
              <a:rPr lang="en-AU" sz="700" b="1" dirty="0" err="1">
                <a:solidFill>
                  <a:srgbClr val="0B2036"/>
                </a:solidFill>
              </a:rPr>
              <a:t>Batterham</a:t>
            </a:r>
            <a:r>
              <a:rPr lang="en-AU" sz="700" b="1" dirty="0">
                <a:solidFill>
                  <a:srgbClr val="0B2036"/>
                </a:solidFill>
              </a:rPr>
              <a:t>, M., Smith, A. B., &amp; Cullis, B. R. (2023). </a:t>
            </a:r>
            <a:r>
              <a:rPr lang="en-AU" sz="700" dirty="0">
                <a:solidFill>
                  <a:srgbClr val="0B2036"/>
                </a:solidFill>
              </a:rPr>
              <a:t>“On the Use of Factor Analysis and iClasses to Assess Variety by Environment Interactions in Falling Number Across Australia.” </a:t>
            </a:r>
            <a:r>
              <a:rPr lang="en-AU" sz="700" i="1" dirty="0">
                <a:solidFill>
                  <a:srgbClr val="0B2036"/>
                </a:solidFill>
              </a:rPr>
              <a:t>Manuscript in preparation. </a:t>
            </a:r>
          </a:p>
          <a:p>
            <a:pPr marL="292399" marR="281381" indent="-276296">
              <a:lnSpc>
                <a:spcPct val="118000"/>
              </a:lnSpc>
              <a:spcBef>
                <a:spcPts val="727"/>
              </a:spcBef>
            </a:pPr>
            <a:r>
              <a:rPr lang="en-GB" sz="700" b="1" dirty="0">
                <a:solidFill>
                  <a:srgbClr val="0B2036"/>
                </a:solidFill>
              </a:rPr>
              <a:t>Mares, D. J., &amp; </a:t>
            </a:r>
            <a:r>
              <a:rPr lang="en-GB" sz="700" b="1" dirty="0" err="1">
                <a:solidFill>
                  <a:srgbClr val="0B2036"/>
                </a:solidFill>
              </a:rPr>
              <a:t>Mrva</a:t>
            </a:r>
            <a:r>
              <a:rPr lang="en-GB" sz="700" b="1" dirty="0">
                <a:solidFill>
                  <a:srgbClr val="0B2036"/>
                </a:solidFill>
              </a:rPr>
              <a:t>, K. (2014).</a:t>
            </a:r>
            <a:r>
              <a:rPr lang="en-GB" sz="700" dirty="0">
                <a:solidFill>
                  <a:srgbClr val="0B2036"/>
                </a:solidFill>
              </a:rPr>
              <a:t> “Wheat grain preharvest sprouting and late maturity alpha-amylase.” </a:t>
            </a:r>
            <a:r>
              <a:rPr lang="en-GB" sz="700" i="1" dirty="0">
                <a:solidFill>
                  <a:srgbClr val="0B2036"/>
                </a:solidFill>
              </a:rPr>
              <a:t>Planta</a:t>
            </a:r>
            <a:r>
              <a:rPr lang="en-GB" sz="700" dirty="0">
                <a:solidFill>
                  <a:srgbClr val="0B2036"/>
                </a:solidFill>
              </a:rPr>
              <a:t> 240 (6):1167–1178</a:t>
            </a:r>
          </a:p>
          <a:p>
            <a:pPr marL="292399" marR="281381" indent="-276296">
              <a:lnSpc>
                <a:spcPct val="118000"/>
              </a:lnSpc>
              <a:spcBef>
                <a:spcPts val="727"/>
              </a:spcBef>
            </a:pPr>
            <a:r>
              <a:rPr lang="en-AU" sz="700" b="1" i="0" u="none" strike="noStrike" dirty="0">
                <a:solidFill>
                  <a:srgbClr val="0B2036"/>
                </a:solidFill>
                <a:effectLst/>
              </a:rPr>
              <a:t>Smith, A. B, Lim, P., &amp; Cullis, B. R. (2006). </a:t>
            </a:r>
            <a:r>
              <a:rPr lang="en-AU" sz="700" i="0" u="none" strike="noStrike" dirty="0">
                <a:solidFill>
                  <a:srgbClr val="0B2036"/>
                </a:solidFill>
                <a:effectLst/>
              </a:rPr>
              <a:t>“The design and analysis of multi-phase plant breeding experiments.” </a:t>
            </a:r>
            <a:r>
              <a:rPr lang="en-AU" sz="700" i="1" u="none" strike="noStrike" dirty="0">
                <a:solidFill>
                  <a:srgbClr val="0B2036"/>
                </a:solidFill>
                <a:effectLst/>
              </a:rPr>
              <a:t>The Journal of Agricultural Science</a:t>
            </a:r>
            <a:r>
              <a:rPr lang="en-AU" sz="700" i="0" u="none" strike="noStrike" dirty="0">
                <a:solidFill>
                  <a:srgbClr val="0B2036"/>
                </a:solidFill>
                <a:effectLst/>
              </a:rPr>
              <a:t>, 144(5), 393-409. </a:t>
            </a:r>
          </a:p>
          <a:p>
            <a:pPr marL="292399" marR="281381" indent="-276296">
              <a:lnSpc>
                <a:spcPct val="118000"/>
              </a:lnSpc>
              <a:spcBef>
                <a:spcPts val="727"/>
              </a:spcBef>
            </a:pPr>
            <a:r>
              <a:rPr lang="en-AU" sz="700" b="1" i="0" u="none" strike="noStrike" dirty="0">
                <a:solidFill>
                  <a:srgbClr val="0B2036"/>
                </a:solidFill>
                <a:effectLst/>
              </a:rPr>
              <a:t>Smith, A. B., Thompson, R., Butler, D. G., &amp; Cullis, B. R. (2011)</a:t>
            </a:r>
            <a:r>
              <a:rPr lang="en-AU" sz="700" b="0" i="0" u="none" strike="noStrike" dirty="0">
                <a:solidFill>
                  <a:srgbClr val="0B2036"/>
                </a:solidFill>
                <a:effectLst/>
              </a:rPr>
              <a:t>. The design and analysis of variety trials using mixtures of composite and individual plot samples. </a:t>
            </a:r>
            <a:r>
              <a:rPr lang="en-AU" sz="700" b="0" i="1" u="none" strike="noStrike" dirty="0">
                <a:solidFill>
                  <a:srgbClr val="0B2036"/>
                </a:solidFill>
                <a:effectLst/>
              </a:rPr>
              <a:t>Journal of the Royal Statistical Society Series C: Applied Statistics</a:t>
            </a:r>
            <a:r>
              <a:rPr lang="en-AU" sz="700" b="0" i="0" u="none" strike="noStrike" dirty="0">
                <a:solidFill>
                  <a:srgbClr val="0B2036"/>
                </a:solidFill>
                <a:effectLst/>
              </a:rPr>
              <a:t>, </a:t>
            </a:r>
            <a:r>
              <a:rPr lang="en-AU" sz="700" b="0" i="1" u="none" strike="noStrike" dirty="0">
                <a:solidFill>
                  <a:srgbClr val="0B2036"/>
                </a:solidFill>
                <a:effectLst/>
              </a:rPr>
              <a:t>60</a:t>
            </a:r>
            <a:r>
              <a:rPr lang="en-AU" sz="700" b="0" i="0" u="none" strike="noStrike" dirty="0">
                <a:solidFill>
                  <a:srgbClr val="0B2036"/>
                </a:solidFill>
                <a:effectLst/>
              </a:rPr>
              <a:t>(3), 437-455.</a:t>
            </a:r>
          </a:p>
          <a:p>
            <a:pPr marL="292399" marR="281381" indent="-276296">
              <a:lnSpc>
                <a:spcPct val="118000"/>
              </a:lnSpc>
              <a:spcBef>
                <a:spcPts val="727"/>
              </a:spcBef>
            </a:pPr>
            <a:r>
              <a:rPr lang="en-AU" sz="700" b="1" i="0" u="none" strike="noStrike" dirty="0">
                <a:solidFill>
                  <a:srgbClr val="0B2036"/>
                </a:solidFill>
                <a:effectLst/>
              </a:rPr>
              <a:t>Smith, A. B., Butler, D. G., Cavanagh, C. R., &amp; Cullis, B. R. (2015). </a:t>
            </a:r>
            <a:r>
              <a:rPr lang="en-AU" sz="700" b="0" i="0" u="none" strike="noStrike" dirty="0">
                <a:solidFill>
                  <a:srgbClr val="0B2036"/>
                </a:solidFill>
                <a:effectLst/>
              </a:rPr>
              <a:t>Multi-phase variety trials using both composite and individual replicate samples: a model-based design approach. </a:t>
            </a:r>
            <a:r>
              <a:rPr lang="en-AU" sz="700" b="0" i="1" u="none" strike="noStrike" dirty="0">
                <a:solidFill>
                  <a:srgbClr val="0B2036"/>
                </a:solidFill>
                <a:effectLst/>
              </a:rPr>
              <a:t>The Journal of Agricultural Science</a:t>
            </a:r>
            <a:r>
              <a:rPr lang="en-AU" sz="700" b="0" i="0" u="none" strike="noStrike" dirty="0">
                <a:solidFill>
                  <a:srgbClr val="0B2036"/>
                </a:solidFill>
                <a:effectLst/>
              </a:rPr>
              <a:t>, </a:t>
            </a:r>
            <a:r>
              <a:rPr lang="en-AU" sz="700" b="0" i="1" u="none" strike="noStrike" dirty="0">
                <a:solidFill>
                  <a:srgbClr val="0B2036"/>
                </a:solidFill>
                <a:effectLst/>
              </a:rPr>
              <a:t>153</a:t>
            </a:r>
            <a:r>
              <a:rPr lang="en-AU" sz="700" b="0" i="0" u="none" strike="noStrike" dirty="0">
                <a:solidFill>
                  <a:srgbClr val="0B2036"/>
                </a:solidFill>
                <a:effectLst/>
              </a:rPr>
              <a:t>(6), 1017-1029.</a:t>
            </a:r>
            <a:endParaRPr lang="en-GB" sz="700" dirty="0">
              <a:solidFill>
                <a:srgbClr val="0B2036"/>
              </a:solidFill>
            </a:endParaRPr>
          </a:p>
          <a:p>
            <a:pPr marL="292399" marR="281381" indent="-276296">
              <a:lnSpc>
                <a:spcPct val="118000"/>
              </a:lnSpc>
              <a:spcBef>
                <a:spcPts val="727"/>
              </a:spcBef>
            </a:pPr>
            <a:r>
              <a:rPr sz="700" b="1" dirty="0">
                <a:solidFill>
                  <a:srgbClr val="0B2036"/>
                </a:solidFill>
                <a:cs typeface="Tahoma"/>
              </a:rPr>
              <a:t>Smith, A</a:t>
            </a:r>
            <a:r>
              <a:rPr lang="en-AU" sz="700" b="1" dirty="0">
                <a:solidFill>
                  <a:srgbClr val="0B2036"/>
                </a:solidFill>
                <a:cs typeface="Tahoma"/>
              </a:rPr>
              <a:t>.</a:t>
            </a:r>
            <a:r>
              <a:rPr sz="700" b="1" dirty="0">
                <a:solidFill>
                  <a:srgbClr val="0B2036"/>
                </a:solidFill>
                <a:cs typeface="Tahoma"/>
              </a:rPr>
              <a:t> B., </a:t>
            </a:r>
            <a:r>
              <a:rPr lang="en-AU" sz="700" b="1" dirty="0">
                <a:solidFill>
                  <a:srgbClr val="0B2036"/>
                </a:solidFill>
                <a:cs typeface="Tahoma"/>
              </a:rPr>
              <a:t>&amp; </a:t>
            </a:r>
            <a:r>
              <a:rPr sz="700" b="1" dirty="0">
                <a:solidFill>
                  <a:srgbClr val="0B2036"/>
                </a:solidFill>
                <a:cs typeface="Tahoma"/>
              </a:rPr>
              <a:t>Cullis</a:t>
            </a:r>
            <a:r>
              <a:rPr lang="en-AU" sz="700" b="1" dirty="0">
                <a:solidFill>
                  <a:srgbClr val="0B2036"/>
                </a:solidFill>
                <a:cs typeface="Tahoma"/>
              </a:rPr>
              <a:t>, B. R.</a:t>
            </a:r>
            <a:r>
              <a:rPr sz="700" b="1" dirty="0">
                <a:solidFill>
                  <a:srgbClr val="0B2036"/>
                </a:solidFill>
                <a:cs typeface="Tahoma"/>
              </a:rPr>
              <a:t> </a:t>
            </a:r>
            <a:r>
              <a:rPr lang="en-AU" sz="700" b="1" dirty="0">
                <a:solidFill>
                  <a:srgbClr val="0B2036"/>
                </a:solidFill>
                <a:cs typeface="Tahoma"/>
              </a:rPr>
              <a:t>(</a:t>
            </a:r>
            <a:r>
              <a:rPr sz="700" b="1" dirty="0">
                <a:solidFill>
                  <a:srgbClr val="0B2036"/>
                </a:solidFill>
                <a:cs typeface="Tahoma"/>
              </a:rPr>
              <a:t>2018</a:t>
            </a:r>
            <a:r>
              <a:rPr lang="en-AU" sz="700" b="1" dirty="0">
                <a:solidFill>
                  <a:srgbClr val="0B2036"/>
                </a:solidFill>
                <a:cs typeface="Tahoma"/>
              </a:rPr>
              <a:t>)</a:t>
            </a:r>
            <a:r>
              <a:rPr sz="700" b="1" dirty="0">
                <a:solidFill>
                  <a:srgbClr val="0B2036"/>
                </a:solidFill>
                <a:cs typeface="Tahoma"/>
              </a:rPr>
              <a:t>. </a:t>
            </a:r>
            <a:r>
              <a:rPr sz="700" dirty="0">
                <a:solidFill>
                  <a:srgbClr val="0B2036"/>
                </a:solidFill>
                <a:cs typeface="Tahoma"/>
              </a:rPr>
              <a:t>“Plant Breeding</a:t>
            </a:r>
            <a:r>
              <a:rPr lang="en-AU" sz="700" dirty="0">
                <a:solidFill>
                  <a:srgbClr val="0B2036"/>
                </a:solidFill>
                <a:cs typeface="Tahoma"/>
              </a:rPr>
              <a:t> </a:t>
            </a:r>
            <a:r>
              <a:rPr sz="700" dirty="0">
                <a:solidFill>
                  <a:srgbClr val="0B2036"/>
                </a:solidFill>
                <a:cs typeface="Tahoma"/>
              </a:rPr>
              <a:t>Selection Tools Built on Factor Analytic Mixed Models for</a:t>
            </a:r>
            <a:r>
              <a:rPr lang="en-AU" sz="700" dirty="0">
                <a:solidFill>
                  <a:srgbClr val="0B2036"/>
                </a:solidFill>
                <a:cs typeface="Tahoma"/>
              </a:rPr>
              <a:t> </a:t>
            </a:r>
            <a:r>
              <a:rPr sz="700" dirty="0">
                <a:solidFill>
                  <a:srgbClr val="0B2036"/>
                </a:solidFill>
                <a:cs typeface="Tahoma"/>
              </a:rPr>
              <a:t>Multi-Environment Trial Data.” </a:t>
            </a:r>
            <a:r>
              <a:rPr sz="700" i="1" dirty="0">
                <a:solidFill>
                  <a:srgbClr val="0B2036"/>
                </a:solidFill>
                <a:cs typeface="Arial"/>
              </a:rPr>
              <a:t>Euphytica </a:t>
            </a:r>
            <a:r>
              <a:rPr sz="700" dirty="0">
                <a:solidFill>
                  <a:srgbClr val="0B2036"/>
                </a:solidFill>
                <a:cs typeface="Tahoma"/>
              </a:rPr>
              <a:t>214 (8).</a:t>
            </a:r>
            <a:r>
              <a:rPr lang="en-AU" sz="700" dirty="0">
                <a:solidFill>
                  <a:srgbClr val="0B2036"/>
                </a:solidFill>
                <a:cs typeface="Tahoma"/>
              </a:rPr>
              <a:t> </a:t>
            </a:r>
          </a:p>
          <a:p>
            <a:pPr marL="318673" marR="6780" indent="-268668">
              <a:lnSpc>
                <a:spcPct val="118000"/>
              </a:lnSpc>
              <a:spcBef>
                <a:spcPts val="727"/>
              </a:spcBef>
            </a:pPr>
            <a:r>
              <a:rPr lang="en-AU" sz="700" b="1" dirty="0">
                <a:solidFill>
                  <a:srgbClr val="0B2036"/>
                </a:solidFill>
              </a:rPr>
              <a:t>Smith, A. B., Norman, A., Kuchel, H., &amp; Cullis, B. R. (2021)</a:t>
            </a:r>
            <a:r>
              <a:rPr lang="en-AU" sz="700" dirty="0">
                <a:solidFill>
                  <a:srgbClr val="0B2036"/>
                </a:solidFill>
              </a:rPr>
              <a:t> “Plant Variety Selection Using Interaction Classes Derived from Factor Analytic Linear Mixed Models: Models with Independent Variety Effects.” </a:t>
            </a:r>
            <a:r>
              <a:rPr lang="en-AU" sz="700" i="1" dirty="0">
                <a:solidFill>
                  <a:srgbClr val="0B2036"/>
                </a:solidFill>
                <a:cs typeface="Arial"/>
              </a:rPr>
              <a:t>Frontiers in Plant Science </a:t>
            </a:r>
            <a:r>
              <a:rPr lang="en-AU" sz="700" dirty="0">
                <a:solidFill>
                  <a:srgbClr val="0B2036"/>
                </a:solidFill>
              </a:rPr>
              <a:t>12 (September). </a:t>
            </a:r>
            <a:endParaRPr lang="en-AU" sz="700" dirty="0">
              <a:solidFill>
                <a:srgbClr val="0B2036"/>
              </a:solidFill>
              <a:hlinkClick r:id="rId2">
                <a:extLst>
                  <a:ext uri="{A12FA001-AC4F-418D-AE19-62706E023703}">
                    <ahyp:hlinkClr xmlns:ahyp="http://schemas.microsoft.com/office/drawing/2018/hyperlinkcolor" val="tx"/>
                  </a:ext>
                </a:extLst>
              </a:hlinkClick>
            </a:endParaRPr>
          </a:p>
        </p:txBody>
      </p:sp>
      <p:cxnSp>
        <p:nvCxnSpPr>
          <p:cNvPr id="9" name="Straight Connector 8">
            <a:extLst>
              <a:ext uri="{FF2B5EF4-FFF2-40B4-BE49-F238E27FC236}">
                <a16:creationId xmlns:a16="http://schemas.microsoft.com/office/drawing/2014/main" id="{5CDEAD4B-CB1A-9CF2-B2E8-E3BB9F448778}"/>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pic>
        <p:nvPicPr>
          <p:cNvPr id="3" name="Picture 2" descr="A blue text on a black background&#10;&#10;Description automatically generated">
            <a:extLst>
              <a:ext uri="{FF2B5EF4-FFF2-40B4-BE49-F238E27FC236}">
                <a16:creationId xmlns:a16="http://schemas.microsoft.com/office/drawing/2014/main" id="{59B1AD00-315A-8704-53A2-F2C3EB824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4" name="Slide Number Placeholder 3">
            <a:extLst>
              <a:ext uri="{FF2B5EF4-FFF2-40B4-BE49-F238E27FC236}">
                <a16:creationId xmlns:a16="http://schemas.microsoft.com/office/drawing/2014/main" id="{8B297C14-A8A0-AB43-19C4-FAF11E3436EC}"/>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44</a:t>
            </a:fld>
            <a:endParaRPr lang="en-AU" spc="-27"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0FCB3F-B5D9-6965-900F-EAD9A3E7D87A}"/>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45</a:t>
            </a:fld>
            <a:endParaRPr lang="en-AU" spc="-27" dirty="0"/>
          </a:p>
        </p:txBody>
      </p:sp>
      <p:pic>
        <p:nvPicPr>
          <p:cNvPr id="2050" name="Picture 2" descr="1,000+ Man Cutting Trees Illustrations, Royalty-Free Vector Graphics &amp; Clip  Art - iStock | Black man cutting trees">
            <a:extLst>
              <a:ext uri="{FF2B5EF4-FFF2-40B4-BE49-F238E27FC236}">
                <a16:creationId xmlns:a16="http://schemas.microsoft.com/office/drawing/2014/main" id="{E72A02C4-154D-540A-15DD-D35C94A66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620" y="282575"/>
            <a:ext cx="2854860" cy="282633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118D957D-D98A-F167-983B-83A198F19F47}"/>
              </a:ext>
            </a:extLst>
          </p:cNvPr>
          <p:cNvGrpSpPr/>
          <p:nvPr/>
        </p:nvGrpSpPr>
        <p:grpSpPr>
          <a:xfrm>
            <a:off x="100970" y="2330732"/>
            <a:ext cx="1173141" cy="1047664"/>
            <a:chOff x="74634" y="530311"/>
            <a:chExt cx="2816177" cy="2704919"/>
          </a:xfrm>
        </p:grpSpPr>
        <p:pic>
          <p:nvPicPr>
            <p:cNvPr id="5" name="Picture 4" descr="A blue squares with black text&#10;&#10;Description automatically generated with medium confidence">
              <a:extLst>
                <a:ext uri="{FF2B5EF4-FFF2-40B4-BE49-F238E27FC236}">
                  <a16:creationId xmlns:a16="http://schemas.microsoft.com/office/drawing/2014/main" id="{31D108DF-4A8E-37B9-D2F6-7D53EAFC86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1497"/>
            <a:stretch/>
          </p:blipFill>
          <p:spPr>
            <a:xfrm>
              <a:off x="74634" y="530311"/>
              <a:ext cx="2816177" cy="2704919"/>
            </a:xfrm>
            <a:prstGeom prst="rect">
              <a:avLst/>
            </a:prstGeom>
          </p:spPr>
        </p:pic>
        <p:sp>
          <p:nvSpPr>
            <p:cNvPr id="6" name="Rectangle 11">
              <a:extLst>
                <a:ext uri="{FF2B5EF4-FFF2-40B4-BE49-F238E27FC236}">
                  <a16:creationId xmlns:a16="http://schemas.microsoft.com/office/drawing/2014/main" id="{E63D1139-A14A-1F82-2513-4ADC52C0BD40}"/>
                </a:ext>
              </a:extLst>
            </p:cNvPr>
            <p:cNvSpPr/>
            <p:nvPr/>
          </p:nvSpPr>
          <p:spPr>
            <a:xfrm>
              <a:off x="275118" y="587375"/>
              <a:ext cx="1277457" cy="2438400"/>
            </a:xfrm>
            <a:custGeom>
              <a:avLst/>
              <a:gdLst>
                <a:gd name="connsiteX0" fmla="*/ 0 w 2514600"/>
                <a:gd name="connsiteY0" fmla="*/ 0 h 455174"/>
                <a:gd name="connsiteX1" fmla="*/ 2514600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514600"/>
                <a:gd name="connsiteY0" fmla="*/ 0 h 455174"/>
                <a:gd name="connsiteX1" fmla="*/ 2474843 w 2514600"/>
                <a:gd name="connsiteY1" fmla="*/ 0 h 455174"/>
                <a:gd name="connsiteX2" fmla="*/ 2514600 w 2514600"/>
                <a:gd name="connsiteY2" fmla="*/ 455174 h 455174"/>
                <a:gd name="connsiteX3" fmla="*/ 0 w 2514600"/>
                <a:gd name="connsiteY3" fmla="*/ 455174 h 455174"/>
                <a:gd name="connsiteX4" fmla="*/ 0 w 2514600"/>
                <a:gd name="connsiteY4" fmla="*/ 0 h 455174"/>
                <a:gd name="connsiteX0" fmla="*/ 0 w 2474843"/>
                <a:gd name="connsiteY0" fmla="*/ 0 h 455174"/>
                <a:gd name="connsiteX1" fmla="*/ 2474843 w 2474843"/>
                <a:gd name="connsiteY1" fmla="*/ 0 h 455174"/>
                <a:gd name="connsiteX2" fmla="*/ 2474843 w 2474843"/>
                <a:gd name="connsiteY2" fmla="*/ 449494 h 455174"/>
                <a:gd name="connsiteX3" fmla="*/ 0 w 2474843"/>
                <a:gd name="connsiteY3" fmla="*/ 455174 h 455174"/>
                <a:gd name="connsiteX4" fmla="*/ 0 w 2474843"/>
                <a:gd name="connsiteY4" fmla="*/ 0 h 455174"/>
                <a:gd name="connsiteX0" fmla="*/ 0 w 2474843"/>
                <a:gd name="connsiteY0" fmla="*/ 0 h 477892"/>
                <a:gd name="connsiteX1" fmla="*/ 2474843 w 2474843"/>
                <a:gd name="connsiteY1" fmla="*/ 0 h 477892"/>
                <a:gd name="connsiteX2" fmla="*/ 2474843 w 2474843"/>
                <a:gd name="connsiteY2" fmla="*/ 477892 h 477892"/>
                <a:gd name="connsiteX3" fmla="*/ 0 w 2474843"/>
                <a:gd name="connsiteY3" fmla="*/ 455174 h 477892"/>
                <a:gd name="connsiteX4" fmla="*/ 0 w 2474843"/>
                <a:gd name="connsiteY4" fmla="*/ 0 h 477892"/>
                <a:gd name="connsiteX0" fmla="*/ 0 w 2474843"/>
                <a:gd name="connsiteY0" fmla="*/ 0 h 477892"/>
                <a:gd name="connsiteX1" fmla="*/ 2474843 w 2474843"/>
                <a:gd name="connsiteY1" fmla="*/ 0 h 477892"/>
                <a:gd name="connsiteX2" fmla="*/ 2474843 w 2474843"/>
                <a:gd name="connsiteY2" fmla="*/ 477892 h 477892"/>
                <a:gd name="connsiteX3" fmla="*/ 11359 w 2474843"/>
                <a:gd name="connsiteY3" fmla="*/ 472212 h 477892"/>
                <a:gd name="connsiteX4" fmla="*/ 0 w 2474843"/>
                <a:gd name="connsiteY4" fmla="*/ 0 h 477892"/>
                <a:gd name="connsiteX0" fmla="*/ 0 w 2474843"/>
                <a:gd name="connsiteY0" fmla="*/ 0 h 478891"/>
                <a:gd name="connsiteX1" fmla="*/ 2474843 w 2474843"/>
                <a:gd name="connsiteY1" fmla="*/ 0 h 478891"/>
                <a:gd name="connsiteX2" fmla="*/ 2474843 w 2474843"/>
                <a:gd name="connsiteY2" fmla="*/ 477892 h 478891"/>
                <a:gd name="connsiteX3" fmla="*/ 11359 w 2474843"/>
                <a:gd name="connsiteY3" fmla="*/ 478891 h 478891"/>
                <a:gd name="connsiteX4" fmla="*/ 0 w 2474843"/>
                <a:gd name="connsiteY4" fmla="*/ 0 h 478891"/>
                <a:gd name="connsiteX0" fmla="*/ 0 w 2474843"/>
                <a:gd name="connsiteY0" fmla="*/ 0 h 477892"/>
                <a:gd name="connsiteX1" fmla="*/ 2474843 w 2474843"/>
                <a:gd name="connsiteY1" fmla="*/ 0 h 477892"/>
                <a:gd name="connsiteX2" fmla="*/ 2474843 w 2474843"/>
                <a:gd name="connsiteY2" fmla="*/ 477892 h 477892"/>
                <a:gd name="connsiteX3" fmla="*/ 11359 w 2474843"/>
                <a:gd name="connsiteY3" fmla="*/ 475552 h 477892"/>
                <a:gd name="connsiteX4" fmla="*/ 0 w 2474843"/>
                <a:gd name="connsiteY4" fmla="*/ 0 h 47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843" h="477892">
                  <a:moveTo>
                    <a:pt x="0" y="0"/>
                  </a:moveTo>
                  <a:lnTo>
                    <a:pt x="2474843" y="0"/>
                  </a:lnTo>
                  <a:lnTo>
                    <a:pt x="2474843" y="477892"/>
                  </a:lnTo>
                  <a:lnTo>
                    <a:pt x="11359" y="475552"/>
                  </a:lnTo>
                  <a:lnTo>
                    <a:pt x="0"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2D602097-2DA5-AD70-62C3-1481A873439D}"/>
              </a:ext>
            </a:extLst>
          </p:cNvPr>
          <p:cNvGrpSpPr/>
          <p:nvPr/>
        </p:nvGrpSpPr>
        <p:grpSpPr>
          <a:xfrm>
            <a:off x="50479" y="1190820"/>
            <a:ext cx="1219200" cy="1079110"/>
            <a:chOff x="74634" y="530311"/>
            <a:chExt cx="2828462" cy="2704919"/>
          </a:xfrm>
        </p:grpSpPr>
        <p:pic>
          <p:nvPicPr>
            <p:cNvPr id="8" name="Picture 7" descr="A blue squares with black text&#10;&#10;Description automatically generated with medium confidence">
              <a:extLst>
                <a:ext uri="{FF2B5EF4-FFF2-40B4-BE49-F238E27FC236}">
                  <a16:creationId xmlns:a16="http://schemas.microsoft.com/office/drawing/2014/main" id="{6A5AECE9-0EC4-EB01-0148-50323ACB47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1111"/>
            <a:stretch/>
          </p:blipFill>
          <p:spPr>
            <a:xfrm>
              <a:off x="74634" y="530311"/>
              <a:ext cx="2828462" cy="2704919"/>
            </a:xfrm>
            <a:prstGeom prst="rect">
              <a:avLst/>
            </a:prstGeom>
          </p:spPr>
        </p:pic>
        <p:sp>
          <p:nvSpPr>
            <p:cNvPr id="9" name="Rectangle 8">
              <a:extLst>
                <a:ext uri="{FF2B5EF4-FFF2-40B4-BE49-F238E27FC236}">
                  <a16:creationId xmlns:a16="http://schemas.microsoft.com/office/drawing/2014/main" id="{852B9A2F-821A-ECB3-53BC-226F33BF6FCA}"/>
                </a:ext>
              </a:extLst>
            </p:cNvPr>
            <p:cNvSpPr/>
            <p:nvPr/>
          </p:nvSpPr>
          <p:spPr>
            <a:xfrm>
              <a:off x="257175" y="892175"/>
              <a:ext cx="4572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26868615-BE62-41E2-CF99-D9B28647CBA7}"/>
                </a:ext>
              </a:extLst>
            </p:cNvPr>
            <p:cNvSpPr/>
            <p:nvPr/>
          </p:nvSpPr>
          <p:spPr>
            <a:xfrm>
              <a:off x="1552575" y="2111375"/>
              <a:ext cx="457200"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AF19E8BC-A9B5-1EC1-D3A6-7A646B36DF8D}"/>
                </a:ext>
              </a:extLst>
            </p:cNvPr>
            <p:cNvSpPr/>
            <p:nvPr/>
          </p:nvSpPr>
          <p:spPr>
            <a:xfrm>
              <a:off x="2009775" y="587375"/>
              <a:ext cx="457200" cy="304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F9138611-ECF9-681C-F2D2-115C3C155C2F}"/>
                </a:ext>
              </a:extLst>
            </p:cNvPr>
            <p:cNvSpPr/>
            <p:nvPr/>
          </p:nvSpPr>
          <p:spPr>
            <a:xfrm>
              <a:off x="1119217" y="2720975"/>
              <a:ext cx="457200" cy="304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3" name="Picture 12" descr="A blue squares with black text&#10;&#10;Description automatically generated with medium confidence">
            <a:extLst>
              <a:ext uri="{FF2B5EF4-FFF2-40B4-BE49-F238E27FC236}">
                <a16:creationId xmlns:a16="http://schemas.microsoft.com/office/drawing/2014/main" id="{13437E09-4DD1-0CF2-8549-D348B5DCF76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0449"/>
          <a:stretch/>
        </p:blipFill>
        <p:spPr>
          <a:xfrm>
            <a:off x="50479" y="116143"/>
            <a:ext cx="1219200" cy="1046810"/>
          </a:xfrm>
          <a:prstGeom prst="rect">
            <a:avLst/>
          </a:prstGeom>
        </p:spPr>
      </p:pic>
      <p:pic>
        <p:nvPicPr>
          <p:cNvPr id="14" name="Picture 13">
            <a:extLst>
              <a:ext uri="{FF2B5EF4-FFF2-40B4-BE49-F238E27FC236}">
                <a16:creationId xmlns:a16="http://schemas.microsoft.com/office/drawing/2014/main" id="{76622C52-8FC0-766C-469F-A04F754404E7}"/>
              </a:ext>
            </a:extLst>
          </p:cNvPr>
          <p:cNvPicPr>
            <a:picLocks noChangeAspect="1"/>
          </p:cNvPicPr>
          <p:nvPr/>
        </p:nvPicPr>
        <p:blipFill rotWithShape="1">
          <a:blip r:embed="rId7"/>
          <a:srcRect r="10210"/>
          <a:stretch/>
        </p:blipFill>
        <p:spPr>
          <a:xfrm>
            <a:off x="1447412" y="138733"/>
            <a:ext cx="1203531" cy="1074852"/>
          </a:xfrm>
          <a:prstGeom prst="rect">
            <a:avLst/>
          </a:prstGeom>
        </p:spPr>
      </p:pic>
      <p:grpSp>
        <p:nvGrpSpPr>
          <p:cNvPr id="15" name="Group 14">
            <a:extLst>
              <a:ext uri="{FF2B5EF4-FFF2-40B4-BE49-F238E27FC236}">
                <a16:creationId xmlns:a16="http://schemas.microsoft.com/office/drawing/2014/main" id="{9F57E2C0-7629-0628-8B7A-F487EA7BA71F}"/>
              </a:ext>
            </a:extLst>
          </p:cNvPr>
          <p:cNvGrpSpPr/>
          <p:nvPr/>
        </p:nvGrpSpPr>
        <p:grpSpPr>
          <a:xfrm>
            <a:off x="1473057" y="1186943"/>
            <a:ext cx="1203531" cy="1187759"/>
            <a:chOff x="0" y="0"/>
            <a:chExt cx="2543175" cy="2384039"/>
          </a:xfrm>
        </p:grpSpPr>
        <p:pic>
          <p:nvPicPr>
            <p:cNvPr id="16" name="Picture 15">
              <a:extLst>
                <a:ext uri="{FF2B5EF4-FFF2-40B4-BE49-F238E27FC236}">
                  <a16:creationId xmlns:a16="http://schemas.microsoft.com/office/drawing/2014/main" id="{F882972D-E352-B951-2F7A-BDA2B8ECE6B5}"/>
                </a:ext>
              </a:extLst>
            </p:cNvPr>
            <p:cNvPicPr>
              <a:picLocks noChangeAspect="1"/>
            </p:cNvPicPr>
            <p:nvPr/>
          </p:nvPicPr>
          <p:blipFill rotWithShape="1">
            <a:blip r:embed="rId7"/>
            <a:srcRect r="10210"/>
            <a:stretch/>
          </p:blipFill>
          <p:spPr>
            <a:xfrm>
              <a:off x="0" y="0"/>
              <a:ext cx="2543175" cy="2384039"/>
            </a:xfrm>
            <a:prstGeom prst="rect">
              <a:avLst/>
            </a:prstGeom>
          </p:spPr>
        </p:pic>
        <p:sp>
          <p:nvSpPr>
            <p:cNvPr id="17" name="Rectangle 16">
              <a:extLst>
                <a:ext uri="{FF2B5EF4-FFF2-40B4-BE49-F238E27FC236}">
                  <a16:creationId xmlns:a16="http://schemas.microsoft.com/office/drawing/2014/main" id="{7CAE96AD-368D-45A7-3DA2-A7A1BC77B466}"/>
                </a:ext>
              </a:extLst>
            </p:cNvPr>
            <p:cNvSpPr/>
            <p:nvPr/>
          </p:nvSpPr>
          <p:spPr>
            <a:xfrm>
              <a:off x="1704975" y="53975"/>
              <a:ext cx="381000" cy="76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4">
              <a:extLst>
                <a:ext uri="{FF2B5EF4-FFF2-40B4-BE49-F238E27FC236}">
                  <a16:creationId xmlns:a16="http://schemas.microsoft.com/office/drawing/2014/main" id="{8F1AE641-EB57-00AF-02A6-3EFA5C85DF45}"/>
                </a:ext>
              </a:extLst>
            </p:cNvPr>
            <p:cNvSpPr/>
            <p:nvPr/>
          </p:nvSpPr>
          <p:spPr>
            <a:xfrm>
              <a:off x="969169" y="1568449"/>
              <a:ext cx="378618" cy="90487"/>
            </a:xfrm>
            <a:custGeom>
              <a:avLst/>
              <a:gdLst>
                <a:gd name="connsiteX0" fmla="*/ 0 w 381000"/>
                <a:gd name="connsiteY0" fmla="*/ 0 h 76200"/>
                <a:gd name="connsiteX1" fmla="*/ 381000 w 381000"/>
                <a:gd name="connsiteY1" fmla="*/ 0 h 76200"/>
                <a:gd name="connsiteX2" fmla="*/ 381000 w 381000"/>
                <a:gd name="connsiteY2" fmla="*/ 76200 h 76200"/>
                <a:gd name="connsiteX3" fmla="*/ 0 w 381000"/>
                <a:gd name="connsiteY3" fmla="*/ 76200 h 76200"/>
                <a:gd name="connsiteX4" fmla="*/ 0 w 381000"/>
                <a:gd name="connsiteY4" fmla="*/ 0 h 76200"/>
                <a:gd name="connsiteX0" fmla="*/ 30956 w 381000"/>
                <a:gd name="connsiteY0" fmla="*/ 0 h 85725"/>
                <a:gd name="connsiteX1" fmla="*/ 381000 w 381000"/>
                <a:gd name="connsiteY1" fmla="*/ 9525 h 85725"/>
                <a:gd name="connsiteX2" fmla="*/ 381000 w 381000"/>
                <a:gd name="connsiteY2" fmla="*/ 85725 h 85725"/>
                <a:gd name="connsiteX3" fmla="*/ 0 w 381000"/>
                <a:gd name="connsiteY3" fmla="*/ 85725 h 85725"/>
                <a:gd name="connsiteX4" fmla="*/ 30956 w 381000"/>
                <a:gd name="connsiteY4" fmla="*/ 0 h 85725"/>
                <a:gd name="connsiteX0" fmla="*/ 4762 w 354806"/>
                <a:gd name="connsiteY0" fmla="*/ 0 h 88107"/>
                <a:gd name="connsiteX1" fmla="*/ 354806 w 354806"/>
                <a:gd name="connsiteY1" fmla="*/ 9525 h 88107"/>
                <a:gd name="connsiteX2" fmla="*/ 354806 w 354806"/>
                <a:gd name="connsiteY2" fmla="*/ 85725 h 88107"/>
                <a:gd name="connsiteX3" fmla="*/ 0 w 354806"/>
                <a:gd name="connsiteY3" fmla="*/ 88107 h 88107"/>
                <a:gd name="connsiteX4" fmla="*/ 4762 w 354806"/>
                <a:gd name="connsiteY4" fmla="*/ 0 h 88107"/>
                <a:gd name="connsiteX0" fmla="*/ 4762 w 376238"/>
                <a:gd name="connsiteY0" fmla="*/ 0 h 88107"/>
                <a:gd name="connsiteX1" fmla="*/ 376238 w 376238"/>
                <a:gd name="connsiteY1" fmla="*/ 0 h 88107"/>
                <a:gd name="connsiteX2" fmla="*/ 354806 w 376238"/>
                <a:gd name="connsiteY2" fmla="*/ 85725 h 88107"/>
                <a:gd name="connsiteX3" fmla="*/ 0 w 376238"/>
                <a:gd name="connsiteY3" fmla="*/ 88107 h 88107"/>
                <a:gd name="connsiteX4" fmla="*/ 4762 w 376238"/>
                <a:gd name="connsiteY4" fmla="*/ 0 h 88107"/>
                <a:gd name="connsiteX0" fmla="*/ 4762 w 378618"/>
                <a:gd name="connsiteY0" fmla="*/ 0 h 90487"/>
                <a:gd name="connsiteX1" fmla="*/ 376238 w 378618"/>
                <a:gd name="connsiteY1" fmla="*/ 0 h 90487"/>
                <a:gd name="connsiteX2" fmla="*/ 378618 w 378618"/>
                <a:gd name="connsiteY2" fmla="*/ 90487 h 90487"/>
                <a:gd name="connsiteX3" fmla="*/ 0 w 378618"/>
                <a:gd name="connsiteY3" fmla="*/ 88107 h 90487"/>
                <a:gd name="connsiteX4" fmla="*/ 4762 w 378618"/>
                <a:gd name="connsiteY4" fmla="*/ 0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618" h="90487">
                  <a:moveTo>
                    <a:pt x="4762" y="0"/>
                  </a:moveTo>
                  <a:lnTo>
                    <a:pt x="376238" y="0"/>
                  </a:lnTo>
                  <a:cubicBezTo>
                    <a:pt x="377031" y="30162"/>
                    <a:pt x="377825" y="60325"/>
                    <a:pt x="378618" y="90487"/>
                  </a:cubicBezTo>
                  <a:lnTo>
                    <a:pt x="0" y="88107"/>
                  </a:lnTo>
                  <a:lnTo>
                    <a:pt x="4762" y="0"/>
                  </a:ln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4">
              <a:extLst>
                <a:ext uri="{FF2B5EF4-FFF2-40B4-BE49-F238E27FC236}">
                  <a16:creationId xmlns:a16="http://schemas.microsoft.com/office/drawing/2014/main" id="{A2981DDF-52D8-A0CD-B4F8-41F48541D089}"/>
                </a:ext>
              </a:extLst>
            </p:cNvPr>
            <p:cNvSpPr/>
            <p:nvPr/>
          </p:nvSpPr>
          <p:spPr>
            <a:xfrm>
              <a:off x="233361" y="937418"/>
              <a:ext cx="366712" cy="80964"/>
            </a:xfrm>
            <a:custGeom>
              <a:avLst/>
              <a:gdLst>
                <a:gd name="connsiteX0" fmla="*/ 0 w 381000"/>
                <a:gd name="connsiteY0" fmla="*/ 0 h 76200"/>
                <a:gd name="connsiteX1" fmla="*/ 381000 w 381000"/>
                <a:gd name="connsiteY1" fmla="*/ 0 h 76200"/>
                <a:gd name="connsiteX2" fmla="*/ 381000 w 381000"/>
                <a:gd name="connsiteY2" fmla="*/ 76200 h 76200"/>
                <a:gd name="connsiteX3" fmla="*/ 0 w 381000"/>
                <a:gd name="connsiteY3" fmla="*/ 76200 h 76200"/>
                <a:gd name="connsiteX4" fmla="*/ 0 w 381000"/>
                <a:gd name="connsiteY4" fmla="*/ 0 h 76200"/>
                <a:gd name="connsiteX0" fmla="*/ 30956 w 381000"/>
                <a:gd name="connsiteY0" fmla="*/ 0 h 85725"/>
                <a:gd name="connsiteX1" fmla="*/ 381000 w 381000"/>
                <a:gd name="connsiteY1" fmla="*/ 9525 h 85725"/>
                <a:gd name="connsiteX2" fmla="*/ 381000 w 381000"/>
                <a:gd name="connsiteY2" fmla="*/ 85725 h 85725"/>
                <a:gd name="connsiteX3" fmla="*/ 0 w 381000"/>
                <a:gd name="connsiteY3" fmla="*/ 85725 h 85725"/>
                <a:gd name="connsiteX4" fmla="*/ 30956 w 381000"/>
                <a:gd name="connsiteY4" fmla="*/ 0 h 85725"/>
                <a:gd name="connsiteX0" fmla="*/ 4762 w 354806"/>
                <a:gd name="connsiteY0" fmla="*/ 0 h 88107"/>
                <a:gd name="connsiteX1" fmla="*/ 354806 w 354806"/>
                <a:gd name="connsiteY1" fmla="*/ 9525 h 88107"/>
                <a:gd name="connsiteX2" fmla="*/ 354806 w 354806"/>
                <a:gd name="connsiteY2" fmla="*/ 85725 h 88107"/>
                <a:gd name="connsiteX3" fmla="*/ 0 w 354806"/>
                <a:gd name="connsiteY3" fmla="*/ 88107 h 88107"/>
                <a:gd name="connsiteX4" fmla="*/ 4762 w 354806"/>
                <a:gd name="connsiteY4" fmla="*/ 0 h 88107"/>
                <a:gd name="connsiteX0" fmla="*/ 4762 w 376238"/>
                <a:gd name="connsiteY0" fmla="*/ 0 h 88107"/>
                <a:gd name="connsiteX1" fmla="*/ 376238 w 376238"/>
                <a:gd name="connsiteY1" fmla="*/ 0 h 88107"/>
                <a:gd name="connsiteX2" fmla="*/ 354806 w 376238"/>
                <a:gd name="connsiteY2" fmla="*/ 85725 h 88107"/>
                <a:gd name="connsiteX3" fmla="*/ 0 w 376238"/>
                <a:gd name="connsiteY3" fmla="*/ 88107 h 88107"/>
                <a:gd name="connsiteX4" fmla="*/ 4762 w 376238"/>
                <a:gd name="connsiteY4" fmla="*/ 0 h 88107"/>
                <a:gd name="connsiteX0" fmla="*/ 4762 w 378618"/>
                <a:gd name="connsiteY0" fmla="*/ 0 h 90487"/>
                <a:gd name="connsiteX1" fmla="*/ 376238 w 378618"/>
                <a:gd name="connsiteY1" fmla="*/ 0 h 90487"/>
                <a:gd name="connsiteX2" fmla="*/ 378618 w 378618"/>
                <a:gd name="connsiteY2" fmla="*/ 90487 h 90487"/>
                <a:gd name="connsiteX3" fmla="*/ 0 w 378618"/>
                <a:gd name="connsiteY3" fmla="*/ 88107 h 90487"/>
                <a:gd name="connsiteX4" fmla="*/ 4762 w 378618"/>
                <a:gd name="connsiteY4" fmla="*/ 0 h 90487"/>
                <a:gd name="connsiteX0" fmla="*/ 0 w 402431"/>
                <a:gd name="connsiteY0" fmla="*/ 0 h 121444"/>
                <a:gd name="connsiteX1" fmla="*/ 400051 w 402431"/>
                <a:gd name="connsiteY1" fmla="*/ 30957 h 121444"/>
                <a:gd name="connsiteX2" fmla="*/ 402431 w 402431"/>
                <a:gd name="connsiteY2" fmla="*/ 121444 h 121444"/>
                <a:gd name="connsiteX3" fmla="*/ 23813 w 402431"/>
                <a:gd name="connsiteY3" fmla="*/ 119064 h 121444"/>
                <a:gd name="connsiteX4" fmla="*/ 0 w 402431"/>
                <a:gd name="connsiteY4" fmla="*/ 0 h 121444"/>
                <a:gd name="connsiteX0" fmla="*/ 0 w 402431"/>
                <a:gd name="connsiteY0" fmla="*/ 0 h 121444"/>
                <a:gd name="connsiteX1" fmla="*/ 359570 w 402431"/>
                <a:gd name="connsiteY1" fmla="*/ 1 h 121444"/>
                <a:gd name="connsiteX2" fmla="*/ 402431 w 402431"/>
                <a:gd name="connsiteY2" fmla="*/ 121444 h 121444"/>
                <a:gd name="connsiteX3" fmla="*/ 23813 w 402431"/>
                <a:gd name="connsiteY3" fmla="*/ 119064 h 121444"/>
                <a:gd name="connsiteX4" fmla="*/ 0 w 402431"/>
                <a:gd name="connsiteY4" fmla="*/ 0 h 121444"/>
                <a:gd name="connsiteX0" fmla="*/ 0 w 366712"/>
                <a:gd name="connsiteY0" fmla="*/ 0 h 119064"/>
                <a:gd name="connsiteX1" fmla="*/ 359570 w 366712"/>
                <a:gd name="connsiteY1" fmla="*/ 1 h 119064"/>
                <a:gd name="connsiteX2" fmla="*/ 366712 w 366712"/>
                <a:gd name="connsiteY2" fmla="*/ 78581 h 119064"/>
                <a:gd name="connsiteX3" fmla="*/ 23813 w 366712"/>
                <a:gd name="connsiteY3" fmla="*/ 119064 h 119064"/>
                <a:gd name="connsiteX4" fmla="*/ 0 w 366712"/>
                <a:gd name="connsiteY4" fmla="*/ 0 h 119064"/>
                <a:gd name="connsiteX0" fmla="*/ 0 w 366712"/>
                <a:gd name="connsiteY0" fmla="*/ 0 h 80964"/>
                <a:gd name="connsiteX1" fmla="*/ 359570 w 366712"/>
                <a:gd name="connsiteY1" fmla="*/ 1 h 80964"/>
                <a:gd name="connsiteX2" fmla="*/ 366712 w 366712"/>
                <a:gd name="connsiteY2" fmla="*/ 78581 h 80964"/>
                <a:gd name="connsiteX3" fmla="*/ 7145 w 366712"/>
                <a:gd name="connsiteY3" fmla="*/ 80964 h 80964"/>
                <a:gd name="connsiteX4" fmla="*/ 0 w 366712"/>
                <a:gd name="connsiteY4" fmla="*/ 0 h 80964"/>
                <a:gd name="connsiteX0" fmla="*/ 0 w 366712"/>
                <a:gd name="connsiteY0" fmla="*/ 0 h 80964"/>
                <a:gd name="connsiteX1" fmla="*/ 361951 w 366712"/>
                <a:gd name="connsiteY1" fmla="*/ 2382 h 80964"/>
                <a:gd name="connsiteX2" fmla="*/ 366712 w 366712"/>
                <a:gd name="connsiteY2" fmla="*/ 78581 h 80964"/>
                <a:gd name="connsiteX3" fmla="*/ 7145 w 366712"/>
                <a:gd name="connsiteY3" fmla="*/ 80964 h 80964"/>
                <a:gd name="connsiteX4" fmla="*/ 0 w 366712"/>
                <a:gd name="connsiteY4" fmla="*/ 0 h 80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2" h="80964">
                  <a:moveTo>
                    <a:pt x="0" y="0"/>
                  </a:moveTo>
                  <a:lnTo>
                    <a:pt x="361951" y="2382"/>
                  </a:lnTo>
                  <a:cubicBezTo>
                    <a:pt x="362744" y="32544"/>
                    <a:pt x="365919" y="48419"/>
                    <a:pt x="366712" y="78581"/>
                  </a:cubicBezTo>
                  <a:lnTo>
                    <a:pt x="7145" y="80964"/>
                  </a:lnTo>
                  <a:lnTo>
                    <a:pt x="0" y="0"/>
                  </a:lnTo>
                  <a:close/>
                </a:path>
              </a:pathLst>
            </a:cu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4">
              <a:extLst>
                <a:ext uri="{FF2B5EF4-FFF2-40B4-BE49-F238E27FC236}">
                  <a16:creationId xmlns:a16="http://schemas.microsoft.com/office/drawing/2014/main" id="{4CD9C2D2-2F7E-A2B1-6F92-DDA34001A92F}"/>
                </a:ext>
              </a:extLst>
            </p:cNvPr>
            <p:cNvSpPr/>
            <p:nvPr/>
          </p:nvSpPr>
          <p:spPr>
            <a:xfrm>
              <a:off x="2083595" y="1285083"/>
              <a:ext cx="366781" cy="97632"/>
            </a:xfrm>
            <a:custGeom>
              <a:avLst/>
              <a:gdLst>
                <a:gd name="connsiteX0" fmla="*/ 0 w 381000"/>
                <a:gd name="connsiteY0" fmla="*/ 0 h 76200"/>
                <a:gd name="connsiteX1" fmla="*/ 381000 w 381000"/>
                <a:gd name="connsiteY1" fmla="*/ 0 h 76200"/>
                <a:gd name="connsiteX2" fmla="*/ 381000 w 381000"/>
                <a:gd name="connsiteY2" fmla="*/ 76200 h 76200"/>
                <a:gd name="connsiteX3" fmla="*/ 0 w 381000"/>
                <a:gd name="connsiteY3" fmla="*/ 76200 h 76200"/>
                <a:gd name="connsiteX4" fmla="*/ 0 w 381000"/>
                <a:gd name="connsiteY4" fmla="*/ 0 h 76200"/>
                <a:gd name="connsiteX0" fmla="*/ 30956 w 381000"/>
                <a:gd name="connsiteY0" fmla="*/ 0 h 85725"/>
                <a:gd name="connsiteX1" fmla="*/ 381000 w 381000"/>
                <a:gd name="connsiteY1" fmla="*/ 9525 h 85725"/>
                <a:gd name="connsiteX2" fmla="*/ 381000 w 381000"/>
                <a:gd name="connsiteY2" fmla="*/ 85725 h 85725"/>
                <a:gd name="connsiteX3" fmla="*/ 0 w 381000"/>
                <a:gd name="connsiteY3" fmla="*/ 85725 h 85725"/>
                <a:gd name="connsiteX4" fmla="*/ 30956 w 381000"/>
                <a:gd name="connsiteY4" fmla="*/ 0 h 85725"/>
                <a:gd name="connsiteX0" fmla="*/ 4762 w 354806"/>
                <a:gd name="connsiteY0" fmla="*/ 0 h 88107"/>
                <a:gd name="connsiteX1" fmla="*/ 354806 w 354806"/>
                <a:gd name="connsiteY1" fmla="*/ 9525 h 88107"/>
                <a:gd name="connsiteX2" fmla="*/ 354806 w 354806"/>
                <a:gd name="connsiteY2" fmla="*/ 85725 h 88107"/>
                <a:gd name="connsiteX3" fmla="*/ 0 w 354806"/>
                <a:gd name="connsiteY3" fmla="*/ 88107 h 88107"/>
                <a:gd name="connsiteX4" fmla="*/ 4762 w 354806"/>
                <a:gd name="connsiteY4" fmla="*/ 0 h 88107"/>
                <a:gd name="connsiteX0" fmla="*/ 4762 w 376238"/>
                <a:gd name="connsiteY0" fmla="*/ 0 h 88107"/>
                <a:gd name="connsiteX1" fmla="*/ 376238 w 376238"/>
                <a:gd name="connsiteY1" fmla="*/ 0 h 88107"/>
                <a:gd name="connsiteX2" fmla="*/ 354806 w 376238"/>
                <a:gd name="connsiteY2" fmla="*/ 85725 h 88107"/>
                <a:gd name="connsiteX3" fmla="*/ 0 w 376238"/>
                <a:gd name="connsiteY3" fmla="*/ 88107 h 88107"/>
                <a:gd name="connsiteX4" fmla="*/ 4762 w 376238"/>
                <a:gd name="connsiteY4" fmla="*/ 0 h 88107"/>
                <a:gd name="connsiteX0" fmla="*/ 4762 w 378618"/>
                <a:gd name="connsiteY0" fmla="*/ 0 h 90487"/>
                <a:gd name="connsiteX1" fmla="*/ 376238 w 378618"/>
                <a:gd name="connsiteY1" fmla="*/ 0 h 90487"/>
                <a:gd name="connsiteX2" fmla="*/ 378618 w 378618"/>
                <a:gd name="connsiteY2" fmla="*/ 90487 h 90487"/>
                <a:gd name="connsiteX3" fmla="*/ 0 w 378618"/>
                <a:gd name="connsiteY3" fmla="*/ 88107 h 90487"/>
                <a:gd name="connsiteX4" fmla="*/ 4762 w 378618"/>
                <a:gd name="connsiteY4" fmla="*/ 0 h 90487"/>
                <a:gd name="connsiteX0" fmla="*/ 0 w 402431"/>
                <a:gd name="connsiteY0" fmla="*/ 0 h 121444"/>
                <a:gd name="connsiteX1" fmla="*/ 400051 w 402431"/>
                <a:gd name="connsiteY1" fmla="*/ 30957 h 121444"/>
                <a:gd name="connsiteX2" fmla="*/ 402431 w 402431"/>
                <a:gd name="connsiteY2" fmla="*/ 121444 h 121444"/>
                <a:gd name="connsiteX3" fmla="*/ 23813 w 402431"/>
                <a:gd name="connsiteY3" fmla="*/ 119064 h 121444"/>
                <a:gd name="connsiteX4" fmla="*/ 0 w 402431"/>
                <a:gd name="connsiteY4" fmla="*/ 0 h 121444"/>
                <a:gd name="connsiteX0" fmla="*/ 0 w 402431"/>
                <a:gd name="connsiteY0" fmla="*/ 0 h 121444"/>
                <a:gd name="connsiteX1" fmla="*/ 359570 w 402431"/>
                <a:gd name="connsiteY1" fmla="*/ 1 h 121444"/>
                <a:gd name="connsiteX2" fmla="*/ 402431 w 402431"/>
                <a:gd name="connsiteY2" fmla="*/ 121444 h 121444"/>
                <a:gd name="connsiteX3" fmla="*/ 23813 w 402431"/>
                <a:gd name="connsiteY3" fmla="*/ 119064 h 121444"/>
                <a:gd name="connsiteX4" fmla="*/ 0 w 402431"/>
                <a:gd name="connsiteY4" fmla="*/ 0 h 121444"/>
                <a:gd name="connsiteX0" fmla="*/ 0 w 366712"/>
                <a:gd name="connsiteY0" fmla="*/ 0 h 119064"/>
                <a:gd name="connsiteX1" fmla="*/ 359570 w 366712"/>
                <a:gd name="connsiteY1" fmla="*/ 1 h 119064"/>
                <a:gd name="connsiteX2" fmla="*/ 366712 w 366712"/>
                <a:gd name="connsiteY2" fmla="*/ 78581 h 119064"/>
                <a:gd name="connsiteX3" fmla="*/ 23813 w 366712"/>
                <a:gd name="connsiteY3" fmla="*/ 119064 h 119064"/>
                <a:gd name="connsiteX4" fmla="*/ 0 w 366712"/>
                <a:gd name="connsiteY4" fmla="*/ 0 h 119064"/>
                <a:gd name="connsiteX0" fmla="*/ 0 w 366712"/>
                <a:gd name="connsiteY0" fmla="*/ 0 h 80964"/>
                <a:gd name="connsiteX1" fmla="*/ 359570 w 366712"/>
                <a:gd name="connsiteY1" fmla="*/ 1 h 80964"/>
                <a:gd name="connsiteX2" fmla="*/ 366712 w 366712"/>
                <a:gd name="connsiteY2" fmla="*/ 78581 h 80964"/>
                <a:gd name="connsiteX3" fmla="*/ 7145 w 366712"/>
                <a:gd name="connsiteY3" fmla="*/ 80964 h 80964"/>
                <a:gd name="connsiteX4" fmla="*/ 0 w 366712"/>
                <a:gd name="connsiteY4" fmla="*/ 0 h 80964"/>
                <a:gd name="connsiteX0" fmla="*/ 0 w 366712"/>
                <a:gd name="connsiteY0" fmla="*/ 0 h 80964"/>
                <a:gd name="connsiteX1" fmla="*/ 361951 w 366712"/>
                <a:gd name="connsiteY1" fmla="*/ 2382 h 80964"/>
                <a:gd name="connsiteX2" fmla="*/ 366712 w 366712"/>
                <a:gd name="connsiteY2" fmla="*/ 78581 h 80964"/>
                <a:gd name="connsiteX3" fmla="*/ 7145 w 366712"/>
                <a:gd name="connsiteY3" fmla="*/ 80964 h 80964"/>
                <a:gd name="connsiteX4" fmla="*/ 0 w 366712"/>
                <a:gd name="connsiteY4" fmla="*/ 0 h 80964"/>
                <a:gd name="connsiteX0" fmla="*/ 2380 w 369092"/>
                <a:gd name="connsiteY0" fmla="*/ 0 h 109539"/>
                <a:gd name="connsiteX1" fmla="*/ 364331 w 369092"/>
                <a:gd name="connsiteY1" fmla="*/ 2382 h 109539"/>
                <a:gd name="connsiteX2" fmla="*/ 369092 w 369092"/>
                <a:gd name="connsiteY2" fmla="*/ 78581 h 109539"/>
                <a:gd name="connsiteX3" fmla="*/ 0 w 369092"/>
                <a:gd name="connsiteY3" fmla="*/ 109539 h 109539"/>
                <a:gd name="connsiteX4" fmla="*/ 2380 w 369092"/>
                <a:gd name="connsiteY4" fmla="*/ 0 h 109539"/>
                <a:gd name="connsiteX0" fmla="*/ 2380 w 364436"/>
                <a:gd name="connsiteY0" fmla="*/ 0 h 109539"/>
                <a:gd name="connsiteX1" fmla="*/ 364331 w 364436"/>
                <a:gd name="connsiteY1" fmla="*/ 2382 h 109539"/>
                <a:gd name="connsiteX2" fmla="*/ 361948 w 364436"/>
                <a:gd name="connsiteY2" fmla="*/ 109537 h 109539"/>
                <a:gd name="connsiteX3" fmla="*/ 0 w 364436"/>
                <a:gd name="connsiteY3" fmla="*/ 109539 h 109539"/>
                <a:gd name="connsiteX4" fmla="*/ 2380 w 364436"/>
                <a:gd name="connsiteY4" fmla="*/ 0 h 109539"/>
                <a:gd name="connsiteX0" fmla="*/ 2380 w 366781"/>
                <a:gd name="connsiteY0" fmla="*/ 0 h 109539"/>
                <a:gd name="connsiteX1" fmla="*/ 366713 w 366781"/>
                <a:gd name="connsiteY1" fmla="*/ 11907 h 109539"/>
                <a:gd name="connsiteX2" fmla="*/ 361948 w 366781"/>
                <a:gd name="connsiteY2" fmla="*/ 109537 h 109539"/>
                <a:gd name="connsiteX3" fmla="*/ 0 w 366781"/>
                <a:gd name="connsiteY3" fmla="*/ 109539 h 109539"/>
                <a:gd name="connsiteX4" fmla="*/ 2380 w 366781"/>
                <a:gd name="connsiteY4" fmla="*/ 0 h 109539"/>
                <a:gd name="connsiteX0" fmla="*/ 7142 w 366781"/>
                <a:gd name="connsiteY0" fmla="*/ 2380 h 97632"/>
                <a:gd name="connsiteX1" fmla="*/ 366713 w 366781"/>
                <a:gd name="connsiteY1" fmla="*/ 0 h 97632"/>
                <a:gd name="connsiteX2" fmla="*/ 361948 w 366781"/>
                <a:gd name="connsiteY2" fmla="*/ 97630 h 97632"/>
                <a:gd name="connsiteX3" fmla="*/ 0 w 366781"/>
                <a:gd name="connsiteY3" fmla="*/ 97632 h 97632"/>
                <a:gd name="connsiteX4" fmla="*/ 7142 w 366781"/>
                <a:gd name="connsiteY4" fmla="*/ 2380 h 9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81" h="97632">
                  <a:moveTo>
                    <a:pt x="7142" y="2380"/>
                  </a:moveTo>
                  <a:lnTo>
                    <a:pt x="366713" y="0"/>
                  </a:lnTo>
                  <a:cubicBezTo>
                    <a:pt x="367506" y="30162"/>
                    <a:pt x="361155" y="67468"/>
                    <a:pt x="361948" y="97630"/>
                  </a:cubicBezTo>
                  <a:lnTo>
                    <a:pt x="0" y="97632"/>
                  </a:lnTo>
                  <a:cubicBezTo>
                    <a:pt x="793" y="61119"/>
                    <a:pt x="6349" y="38893"/>
                    <a:pt x="7142" y="2380"/>
                  </a:cubicBezTo>
                  <a:close/>
                </a:path>
              </a:pathLst>
            </a:cu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1" name="Group 20">
            <a:extLst>
              <a:ext uri="{FF2B5EF4-FFF2-40B4-BE49-F238E27FC236}">
                <a16:creationId xmlns:a16="http://schemas.microsoft.com/office/drawing/2014/main" id="{EDF11BFE-FFA9-5AA6-053C-95D6C9E540E6}"/>
              </a:ext>
            </a:extLst>
          </p:cNvPr>
          <p:cNvGrpSpPr/>
          <p:nvPr/>
        </p:nvGrpSpPr>
        <p:grpSpPr>
          <a:xfrm>
            <a:off x="1501522" y="2436606"/>
            <a:ext cx="1175066" cy="933479"/>
            <a:chOff x="187165" y="420019"/>
            <a:chExt cx="3194209" cy="2994335"/>
          </a:xfrm>
        </p:grpSpPr>
        <p:pic>
          <p:nvPicPr>
            <p:cNvPr id="22" name="Picture 21">
              <a:extLst>
                <a:ext uri="{FF2B5EF4-FFF2-40B4-BE49-F238E27FC236}">
                  <a16:creationId xmlns:a16="http://schemas.microsoft.com/office/drawing/2014/main" id="{9773F0BE-C034-7966-020B-8DF7AE4C8C4C}"/>
                </a:ext>
              </a:extLst>
            </p:cNvPr>
            <p:cNvPicPr>
              <a:picLocks noChangeAspect="1"/>
            </p:cNvPicPr>
            <p:nvPr/>
          </p:nvPicPr>
          <p:blipFill rotWithShape="1">
            <a:blip r:embed="rId7"/>
            <a:srcRect r="10210"/>
            <a:stretch/>
          </p:blipFill>
          <p:spPr>
            <a:xfrm>
              <a:off x="187165" y="420019"/>
              <a:ext cx="3194209" cy="2994335"/>
            </a:xfrm>
            <a:prstGeom prst="rect">
              <a:avLst/>
            </a:prstGeom>
          </p:spPr>
        </p:pic>
        <p:sp>
          <p:nvSpPr>
            <p:cNvPr id="23" name="Rectangle 22">
              <a:extLst>
                <a:ext uri="{FF2B5EF4-FFF2-40B4-BE49-F238E27FC236}">
                  <a16:creationId xmlns:a16="http://schemas.microsoft.com/office/drawing/2014/main" id="{17312CC9-2422-A2E4-909A-D81F6B1C77B7}"/>
                </a:ext>
              </a:extLst>
            </p:cNvPr>
            <p:cNvSpPr/>
            <p:nvPr/>
          </p:nvSpPr>
          <p:spPr>
            <a:xfrm>
              <a:off x="485775" y="434975"/>
              <a:ext cx="2743200" cy="1371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Rectangle 27">
            <a:extLst>
              <a:ext uri="{FF2B5EF4-FFF2-40B4-BE49-F238E27FC236}">
                <a16:creationId xmlns:a16="http://schemas.microsoft.com/office/drawing/2014/main" id="{A60E474D-A7DC-A590-5AB9-CAC4F77F802A}"/>
              </a:ext>
            </a:extLst>
          </p:cNvPr>
          <p:cNvSpPr/>
          <p:nvPr/>
        </p:nvSpPr>
        <p:spPr>
          <a:xfrm>
            <a:off x="1017044" y="96436"/>
            <a:ext cx="3998852"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Is it worth it?</a:t>
            </a:r>
          </a:p>
        </p:txBody>
      </p:sp>
      <p:sp>
        <p:nvSpPr>
          <p:cNvPr id="29" name="TextBox 28">
            <a:extLst>
              <a:ext uri="{FF2B5EF4-FFF2-40B4-BE49-F238E27FC236}">
                <a16:creationId xmlns:a16="http://schemas.microsoft.com/office/drawing/2014/main" id="{4538D2D5-BF2D-970C-AAEB-0FCB0B140E78}"/>
              </a:ext>
            </a:extLst>
          </p:cNvPr>
          <p:cNvSpPr txBox="1"/>
          <p:nvPr/>
        </p:nvSpPr>
        <p:spPr>
          <a:xfrm rot="1819265">
            <a:off x="198134" y="1473706"/>
            <a:ext cx="1155591"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-11.5%</a:t>
            </a:r>
          </a:p>
        </p:txBody>
      </p:sp>
      <p:sp>
        <p:nvSpPr>
          <p:cNvPr id="30" name="TextBox 29">
            <a:extLst>
              <a:ext uri="{FF2B5EF4-FFF2-40B4-BE49-F238E27FC236}">
                <a16:creationId xmlns:a16="http://schemas.microsoft.com/office/drawing/2014/main" id="{E7DD152C-C75F-286B-5791-F2550BE84F45}"/>
              </a:ext>
            </a:extLst>
          </p:cNvPr>
          <p:cNvSpPr txBox="1"/>
          <p:nvPr/>
        </p:nvSpPr>
        <p:spPr>
          <a:xfrm rot="1819265">
            <a:off x="166623" y="2582319"/>
            <a:ext cx="1238909"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-15.1%</a:t>
            </a:r>
          </a:p>
        </p:txBody>
      </p:sp>
      <p:sp>
        <p:nvSpPr>
          <p:cNvPr id="31" name="TextBox 30">
            <a:extLst>
              <a:ext uri="{FF2B5EF4-FFF2-40B4-BE49-F238E27FC236}">
                <a16:creationId xmlns:a16="http://schemas.microsoft.com/office/drawing/2014/main" id="{16F980C5-4E65-F628-9058-44A488F3A700}"/>
              </a:ext>
            </a:extLst>
          </p:cNvPr>
          <p:cNvSpPr txBox="1"/>
          <p:nvPr/>
        </p:nvSpPr>
        <p:spPr>
          <a:xfrm rot="1819265">
            <a:off x="1664334" y="1494083"/>
            <a:ext cx="888907"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-9.0%</a:t>
            </a:r>
          </a:p>
        </p:txBody>
      </p:sp>
      <p:sp>
        <p:nvSpPr>
          <p:cNvPr id="32" name="TextBox 31">
            <a:extLst>
              <a:ext uri="{FF2B5EF4-FFF2-40B4-BE49-F238E27FC236}">
                <a16:creationId xmlns:a16="http://schemas.microsoft.com/office/drawing/2014/main" id="{312EC8FC-EB2E-AC23-679D-88481F917019}"/>
              </a:ext>
            </a:extLst>
          </p:cNvPr>
          <p:cNvSpPr txBox="1"/>
          <p:nvPr/>
        </p:nvSpPr>
        <p:spPr>
          <a:xfrm rot="1819265">
            <a:off x="1622656" y="2583935"/>
            <a:ext cx="1090663" cy="461665"/>
          </a:xfrm>
          <a:prstGeom prst="rect">
            <a:avLst/>
          </a:prstGeom>
          <a:noFill/>
        </p:spPr>
        <p:txBody>
          <a:bodyPr wrap="square" rtlCol="0">
            <a:spAutoFit/>
          </a:bodyPr>
          <a:lstStyle/>
          <a:p>
            <a:r>
              <a:rPr lang="en-AU" sz="2400" b="1" dirty="0">
                <a:ln w="6600">
                  <a:solidFill>
                    <a:schemeClr val="accent2"/>
                  </a:solidFill>
                  <a:prstDash val="solid"/>
                </a:ln>
                <a:solidFill>
                  <a:srgbClr val="FFFFFF"/>
                </a:solidFill>
                <a:effectLst>
                  <a:outerShdw dist="38100" dir="2700000" algn="tl" rotWithShape="0">
                    <a:schemeClr val="accent2"/>
                  </a:outerShdw>
                </a:effectLst>
              </a:rPr>
              <a:t>-12.9%</a:t>
            </a:r>
          </a:p>
        </p:txBody>
      </p:sp>
      <p:pic>
        <p:nvPicPr>
          <p:cNvPr id="2" name="Picture 1" descr="A blue text on a black background&#10;&#10;Description automatically generated">
            <a:extLst>
              <a:ext uri="{FF2B5EF4-FFF2-40B4-BE49-F238E27FC236}">
                <a16:creationId xmlns:a16="http://schemas.microsoft.com/office/drawing/2014/main" id="{E043E81D-10E1-14C4-2818-A63F513EB2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Tree>
    <p:extLst>
      <p:ext uri="{BB962C8B-B14F-4D97-AF65-F5344CB8AC3E}">
        <p14:creationId xmlns:p14="http://schemas.microsoft.com/office/powerpoint/2010/main" val="2800170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18image61946288">
            <a:extLst>
              <a:ext uri="{FF2B5EF4-FFF2-40B4-BE49-F238E27FC236}">
                <a16:creationId xmlns:a16="http://schemas.microsoft.com/office/drawing/2014/main" id="{8C9D904D-49C4-9757-E2A8-8146A7D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735" y="1189849"/>
            <a:ext cx="2469297" cy="15382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4FE0D52D-2F2B-6D16-93C7-D490A7B24BC0}"/>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pic>
        <p:nvPicPr>
          <p:cNvPr id="3" name="Picture 2" descr="A blue text on a black background&#10;&#10;Description automatically generated">
            <a:extLst>
              <a:ext uri="{FF2B5EF4-FFF2-40B4-BE49-F238E27FC236}">
                <a16:creationId xmlns:a16="http://schemas.microsoft.com/office/drawing/2014/main" id="{CAB698A9-74BA-0E0E-8218-BAF52D5D5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5" name="Title 4">
            <a:extLst>
              <a:ext uri="{FF2B5EF4-FFF2-40B4-BE49-F238E27FC236}">
                <a16:creationId xmlns:a16="http://schemas.microsoft.com/office/drawing/2014/main" id="{08B1F45A-B60A-B52A-E252-595DFA15F798}"/>
              </a:ext>
            </a:extLst>
          </p:cNvPr>
          <p:cNvSpPr>
            <a:spLocks noGrp="1"/>
          </p:cNvSpPr>
          <p:nvPr>
            <p:ph type="title"/>
          </p:nvPr>
        </p:nvSpPr>
        <p:spPr/>
        <p:txBody>
          <a:bodyPr/>
          <a:lstStyle/>
          <a:p>
            <a:r>
              <a:rPr lang="en-AU" dirty="0"/>
              <a:t>Measuring LMA</a:t>
            </a:r>
          </a:p>
        </p:txBody>
      </p:sp>
      <p:sp>
        <p:nvSpPr>
          <p:cNvPr id="2" name="Slide Number Placeholder 1">
            <a:extLst>
              <a:ext uri="{FF2B5EF4-FFF2-40B4-BE49-F238E27FC236}">
                <a16:creationId xmlns:a16="http://schemas.microsoft.com/office/drawing/2014/main" id="{84BA6A05-1023-3B3B-6085-24DEBF9A1B84}"/>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5</a:t>
            </a:fld>
            <a:endParaRPr lang="en-AU" spc="-27" dirty="0"/>
          </a:p>
        </p:txBody>
      </p:sp>
      <p:pic>
        <p:nvPicPr>
          <p:cNvPr id="6" name="Picture 5" descr="A hand holding a device&#10;&#10;Description automatically generated">
            <a:extLst>
              <a:ext uri="{FF2B5EF4-FFF2-40B4-BE49-F238E27FC236}">
                <a16:creationId xmlns:a16="http://schemas.microsoft.com/office/drawing/2014/main" id="{727E56CA-F974-89E6-9859-BB37F987DD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548" y="533763"/>
            <a:ext cx="1828800" cy="2682970"/>
          </a:xfrm>
          <a:prstGeom prst="rect">
            <a:avLst/>
          </a:prstGeom>
        </p:spPr>
      </p:pic>
    </p:spTree>
    <p:extLst>
      <p:ext uri="{BB962C8B-B14F-4D97-AF65-F5344CB8AC3E}">
        <p14:creationId xmlns:p14="http://schemas.microsoft.com/office/powerpoint/2010/main" val="59396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42611" y="668515"/>
            <a:ext cx="5467926" cy="2123719"/>
          </a:xfrm>
          <a:prstGeom prst="rect">
            <a:avLst/>
          </a:prstGeom>
        </p:spPr>
        <p:txBody>
          <a:bodyPr vert="horz" wrap="square" lIns="0" tIns="16951" rIns="0" bIns="0" rtlCol="0">
            <a:spAutoFit/>
          </a:bodyPr>
          <a:lstStyle/>
          <a:p>
            <a:pPr marL="42377" marR="6780">
              <a:lnSpc>
                <a:spcPct val="118000"/>
              </a:lnSpc>
              <a:spcBef>
                <a:spcPts val="133"/>
              </a:spcBef>
            </a:pPr>
            <a:r>
              <a:rPr lang="en-AU" sz="1300" dirty="0">
                <a:solidFill>
                  <a:srgbClr val="22373A"/>
                </a:solidFill>
                <a:cs typeface="Tahoma"/>
              </a:rPr>
              <a:t>It’s important to determine if a variety is genetically predisposed to expressing LMA before selling on the market. This expression is influenced by the </a:t>
            </a:r>
            <a:r>
              <a:rPr lang="en-AU" sz="1300" b="1" dirty="0">
                <a:solidFill>
                  <a:srgbClr val="22373A"/>
                </a:solidFill>
                <a:cs typeface="Tahoma"/>
              </a:rPr>
              <a:t>Variety’s interaction </a:t>
            </a:r>
            <a:r>
              <a:rPr lang="en-AU" sz="1300" dirty="0">
                <a:solidFill>
                  <a:srgbClr val="22373A"/>
                </a:solidFill>
                <a:cs typeface="Tahoma"/>
              </a:rPr>
              <a:t>with </a:t>
            </a:r>
            <a:r>
              <a:rPr lang="en-AU" sz="1300" b="1" dirty="0">
                <a:solidFill>
                  <a:srgbClr val="22373A"/>
                </a:solidFill>
                <a:cs typeface="Tahoma"/>
              </a:rPr>
              <a:t>the Environment </a:t>
            </a:r>
            <a:r>
              <a:rPr lang="en-AU" sz="1300" dirty="0">
                <a:solidFill>
                  <a:srgbClr val="22373A"/>
                </a:solidFill>
                <a:cs typeface="Tahoma"/>
              </a:rPr>
              <a:t>(</a:t>
            </a:r>
            <a:r>
              <a:rPr lang="en-AU" sz="1300" b="1" dirty="0">
                <a:solidFill>
                  <a:srgbClr val="22373A"/>
                </a:solidFill>
                <a:cs typeface="Tahoma"/>
              </a:rPr>
              <a:t>VEI</a:t>
            </a:r>
            <a:r>
              <a:rPr lang="en-AU" sz="1300" dirty="0">
                <a:solidFill>
                  <a:srgbClr val="22373A"/>
                </a:solidFill>
                <a:cs typeface="Tahoma"/>
              </a:rPr>
              <a:t>), and hence would require widespread field trials to capture many environmental characteristics. </a:t>
            </a:r>
          </a:p>
          <a:p>
            <a:pPr marL="42377" marR="6780">
              <a:lnSpc>
                <a:spcPct val="118000"/>
              </a:lnSpc>
              <a:spcBef>
                <a:spcPts val="133"/>
              </a:spcBef>
            </a:pPr>
            <a:endParaRPr lang="en-AU" sz="400" dirty="0">
              <a:solidFill>
                <a:srgbClr val="22373A"/>
              </a:solidFill>
              <a:cs typeface="Tahoma"/>
            </a:endParaRPr>
          </a:p>
          <a:p>
            <a:pPr marL="42377" marR="6780">
              <a:lnSpc>
                <a:spcPct val="118000"/>
              </a:lnSpc>
              <a:spcBef>
                <a:spcPts val="133"/>
              </a:spcBef>
            </a:pPr>
            <a:r>
              <a:rPr lang="en-AU" sz="1300" dirty="0">
                <a:solidFill>
                  <a:srgbClr val="22373A"/>
                </a:solidFill>
                <a:cs typeface="Tahoma"/>
              </a:rPr>
              <a:t>There are </a:t>
            </a:r>
            <a:r>
              <a:rPr lang="en-AU" sz="1300" b="1" dirty="0">
                <a:solidFill>
                  <a:srgbClr val="22373A"/>
                </a:solidFill>
                <a:cs typeface="Tahoma"/>
              </a:rPr>
              <a:t>time and money thresholds</a:t>
            </a:r>
            <a:r>
              <a:rPr lang="en-AU" sz="1300" dirty="0">
                <a:solidFill>
                  <a:srgbClr val="22373A"/>
                </a:solidFill>
                <a:cs typeface="Tahoma"/>
              </a:rPr>
              <a:t> to the number of varieties that can be tested due to the multiphase nature of the FN procedure.  </a:t>
            </a:r>
          </a:p>
          <a:p>
            <a:pPr marL="42377" marR="6780">
              <a:lnSpc>
                <a:spcPct val="118000"/>
              </a:lnSpc>
              <a:spcBef>
                <a:spcPts val="133"/>
              </a:spcBef>
            </a:pPr>
            <a:endParaRPr lang="en-GB" sz="400" b="1" dirty="0">
              <a:solidFill>
                <a:srgbClr val="E5117E"/>
              </a:solidFill>
              <a:cs typeface="Tahoma"/>
            </a:endParaRPr>
          </a:p>
          <a:p>
            <a:pPr marL="42377" marR="6780">
              <a:lnSpc>
                <a:spcPct val="118000"/>
              </a:lnSpc>
              <a:spcBef>
                <a:spcPts val="133"/>
              </a:spcBef>
            </a:pPr>
            <a:r>
              <a:rPr lang="en-GB" sz="1300" b="1" dirty="0">
                <a:solidFill>
                  <a:srgbClr val="E5117E"/>
                </a:solidFill>
                <a:cs typeface="Tahoma"/>
              </a:rPr>
              <a:t>How do we best allocate resources to maximise prediction accuracy in finding LMA expressors?</a:t>
            </a:r>
          </a:p>
        </p:txBody>
      </p:sp>
      <p:cxnSp>
        <p:nvCxnSpPr>
          <p:cNvPr id="10" name="Straight Connector 9">
            <a:extLst>
              <a:ext uri="{FF2B5EF4-FFF2-40B4-BE49-F238E27FC236}">
                <a16:creationId xmlns:a16="http://schemas.microsoft.com/office/drawing/2014/main" id="{4FE0D52D-2F2B-6D16-93C7-D490A7B24BC0}"/>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pic>
        <p:nvPicPr>
          <p:cNvPr id="3" name="Picture 2" descr="A blue text on a black background&#10;&#10;Description automatically generated">
            <a:extLst>
              <a:ext uri="{FF2B5EF4-FFF2-40B4-BE49-F238E27FC236}">
                <a16:creationId xmlns:a16="http://schemas.microsoft.com/office/drawing/2014/main" id="{E3458466-F5F0-C81E-0E1C-64D0466CD2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
        <p:nvSpPr>
          <p:cNvPr id="5" name="Title 4">
            <a:extLst>
              <a:ext uri="{FF2B5EF4-FFF2-40B4-BE49-F238E27FC236}">
                <a16:creationId xmlns:a16="http://schemas.microsoft.com/office/drawing/2014/main" id="{4E7C3E10-DAAC-CD9F-5064-2134AFFE0457}"/>
              </a:ext>
            </a:extLst>
          </p:cNvPr>
          <p:cNvSpPr>
            <a:spLocks noGrp="1"/>
          </p:cNvSpPr>
          <p:nvPr>
            <p:ph type="title"/>
          </p:nvPr>
        </p:nvSpPr>
        <p:spPr/>
        <p:txBody>
          <a:bodyPr/>
          <a:lstStyle/>
          <a:p>
            <a:r>
              <a:rPr lang="en-AU" dirty="0"/>
              <a:t>The Problem – Resource Allocation</a:t>
            </a:r>
          </a:p>
        </p:txBody>
      </p:sp>
      <p:sp>
        <p:nvSpPr>
          <p:cNvPr id="2" name="Slide Number Placeholder 1">
            <a:extLst>
              <a:ext uri="{FF2B5EF4-FFF2-40B4-BE49-F238E27FC236}">
                <a16:creationId xmlns:a16="http://schemas.microsoft.com/office/drawing/2014/main" id="{E05C50B9-147D-A249-174F-D1C3395B3040}"/>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6</a:t>
            </a:fld>
            <a:endParaRPr lang="en-AU" spc="-27" dirty="0"/>
          </a:p>
        </p:txBody>
      </p:sp>
    </p:spTree>
    <p:extLst>
      <p:ext uri="{BB962C8B-B14F-4D97-AF65-F5344CB8AC3E}">
        <p14:creationId xmlns:p14="http://schemas.microsoft.com/office/powerpoint/2010/main" val="202721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text on a black background&#10;&#10;Description automatically generated">
            <a:extLst>
              <a:ext uri="{FF2B5EF4-FFF2-40B4-BE49-F238E27FC236}">
                <a16:creationId xmlns:a16="http://schemas.microsoft.com/office/drawing/2014/main" id="{E3458466-F5F0-C81E-0E1C-64D0466CD2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pic>
        <p:nvPicPr>
          <p:cNvPr id="5" name="Picture 4" descr="A magazine cover with a person in a tractor&#10;&#10;Description automatically generated">
            <a:extLst>
              <a:ext uri="{FF2B5EF4-FFF2-40B4-BE49-F238E27FC236}">
                <a16:creationId xmlns:a16="http://schemas.microsoft.com/office/drawing/2014/main" id="{A199F651-3345-F816-F998-539DF450F8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5742" y="0"/>
            <a:ext cx="2541666" cy="3460750"/>
          </a:xfrm>
          <a:prstGeom prst="rect">
            <a:avLst/>
          </a:prstGeom>
        </p:spPr>
      </p:pic>
      <p:sp>
        <p:nvSpPr>
          <p:cNvPr id="8" name="TextBox 7">
            <a:extLst>
              <a:ext uri="{FF2B5EF4-FFF2-40B4-BE49-F238E27FC236}">
                <a16:creationId xmlns:a16="http://schemas.microsoft.com/office/drawing/2014/main" id="{35AB142F-57E9-80F1-A43C-5BE144E9D185}"/>
              </a:ext>
            </a:extLst>
          </p:cNvPr>
          <p:cNvSpPr txBox="1"/>
          <p:nvPr/>
        </p:nvSpPr>
        <p:spPr>
          <a:xfrm rot="16200000">
            <a:off x="181754" y="1467572"/>
            <a:ext cx="3078698" cy="169277"/>
          </a:xfrm>
          <a:prstGeom prst="rect">
            <a:avLst/>
          </a:prstGeom>
          <a:noFill/>
        </p:spPr>
        <p:txBody>
          <a:bodyPr wrap="square">
            <a:spAutoFit/>
          </a:bodyPr>
          <a:lstStyle/>
          <a:p>
            <a:r>
              <a:rPr lang="en-AU" sz="500" dirty="0">
                <a:hlinkClick r:id="rId5"/>
              </a:rPr>
              <a:t>https://nvt.grdc.com.au/__data/assets/pdf_file/0045/588897/NVT-PROTOCOLS-v1.7-JUNE-2023.pdf</a:t>
            </a:r>
            <a:r>
              <a:rPr lang="en-AU" sz="500" dirty="0"/>
              <a:t> </a:t>
            </a:r>
          </a:p>
        </p:txBody>
      </p:sp>
      <p:sp>
        <p:nvSpPr>
          <p:cNvPr id="2" name="Slide Number Placeholder 1">
            <a:extLst>
              <a:ext uri="{FF2B5EF4-FFF2-40B4-BE49-F238E27FC236}">
                <a16:creationId xmlns:a16="http://schemas.microsoft.com/office/drawing/2014/main" id="{AC97E500-1C98-ACAC-50D2-89BB7AC1C27B}"/>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7</a:t>
            </a:fld>
            <a:endParaRPr lang="en-AU" spc="-27" dirty="0"/>
          </a:p>
        </p:txBody>
      </p:sp>
    </p:spTree>
    <p:extLst>
      <p:ext uri="{BB962C8B-B14F-4D97-AF65-F5344CB8AC3E}">
        <p14:creationId xmlns:p14="http://schemas.microsoft.com/office/powerpoint/2010/main" val="243975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text on a black background&#10;&#10;Description automatically generated">
            <a:extLst>
              <a:ext uri="{FF2B5EF4-FFF2-40B4-BE49-F238E27FC236}">
                <a16:creationId xmlns:a16="http://schemas.microsoft.com/office/drawing/2014/main" id="{E3458466-F5F0-C81E-0E1C-64D0466CD2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8175"/>
            <a:ext cx="1475117" cy="280754"/>
          </a:xfrm>
          <a:prstGeom prst="rect">
            <a:avLst/>
          </a:prstGeom>
        </p:spPr>
      </p:pic>
      <p:pic>
        <p:nvPicPr>
          <p:cNvPr id="5" name="Picture 4" descr="A magazine cover with a person in a tractor&#10;&#10;Description automatically generated">
            <a:extLst>
              <a:ext uri="{FF2B5EF4-FFF2-40B4-BE49-F238E27FC236}">
                <a16:creationId xmlns:a16="http://schemas.microsoft.com/office/drawing/2014/main" id="{A199F651-3345-F816-F998-539DF450F804}"/>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Blur radius="48"/>
                    </a14:imgEffect>
                  </a14:imgLayer>
                </a14:imgProps>
              </a:ext>
              <a:ext uri="{28A0092B-C50C-407E-A947-70E740481C1C}">
                <a14:useLocalDpi xmlns:a14="http://schemas.microsoft.com/office/drawing/2010/main" val="0"/>
              </a:ext>
            </a:extLst>
          </a:blip>
          <a:stretch>
            <a:fillRect/>
          </a:stretch>
        </p:blipFill>
        <p:spPr>
          <a:xfrm>
            <a:off x="1805742" y="0"/>
            <a:ext cx="2541666" cy="3460750"/>
          </a:xfrm>
          <a:prstGeom prst="rect">
            <a:avLst/>
          </a:prstGeom>
        </p:spPr>
      </p:pic>
      <p:sp>
        <p:nvSpPr>
          <p:cNvPr id="8" name="TextBox 7">
            <a:extLst>
              <a:ext uri="{FF2B5EF4-FFF2-40B4-BE49-F238E27FC236}">
                <a16:creationId xmlns:a16="http://schemas.microsoft.com/office/drawing/2014/main" id="{35AB142F-57E9-80F1-A43C-5BE144E9D185}"/>
              </a:ext>
            </a:extLst>
          </p:cNvPr>
          <p:cNvSpPr txBox="1"/>
          <p:nvPr/>
        </p:nvSpPr>
        <p:spPr>
          <a:xfrm rot="16200000">
            <a:off x="181754" y="1467572"/>
            <a:ext cx="3078698" cy="169277"/>
          </a:xfrm>
          <a:prstGeom prst="rect">
            <a:avLst/>
          </a:prstGeom>
          <a:noFill/>
        </p:spPr>
        <p:txBody>
          <a:bodyPr wrap="square">
            <a:spAutoFit/>
          </a:bodyPr>
          <a:lstStyle/>
          <a:p>
            <a:r>
              <a:rPr lang="en-AU" sz="500" dirty="0">
                <a:hlinkClick r:id="rId6"/>
              </a:rPr>
              <a:t>https://nvt.grdc.com.au/__data/assets/pdf_file/0045/588897/NVT-PROTOCOLS-v1.7-JUNE-2023.pdf</a:t>
            </a:r>
            <a:r>
              <a:rPr lang="en-AU" sz="500" dirty="0"/>
              <a:t> </a:t>
            </a:r>
          </a:p>
        </p:txBody>
      </p:sp>
      <p:pic>
        <p:nvPicPr>
          <p:cNvPr id="13" name="Picture 12" descr="A yellow and black text&#10;&#10;Description automatically generated">
            <a:extLst>
              <a:ext uri="{FF2B5EF4-FFF2-40B4-BE49-F238E27FC236}">
                <a16:creationId xmlns:a16="http://schemas.microsoft.com/office/drawing/2014/main" id="{BCB82D0D-69C0-2444-889F-7DED405683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287965"/>
            <a:ext cx="6153150" cy="884820"/>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96EFA591-D7CD-6A02-B094-82629E98F948}"/>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8</a:t>
            </a:fld>
            <a:endParaRPr lang="en-AU" spc="-27" dirty="0"/>
          </a:p>
        </p:txBody>
      </p:sp>
    </p:spTree>
    <p:extLst>
      <p:ext uri="{BB962C8B-B14F-4D97-AF65-F5344CB8AC3E}">
        <p14:creationId xmlns:p14="http://schemas.microsoft.com/office/powerpoint/2010/main" val="311932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954A-A26C-9719-5F58-64931B9D90B2}"/>
              </a:ext>
            </a:extLst>
          </p:cNvPr>
          <p:cNvSpPr>
            <a:spLocks noGrp="1"/>
          </p:cNvSpPr>
          <p:nvPr>
            <p:ph type="title"/>
          </p:nvPr>
        </p:nvSpPr>
        <p:spPr/>
        <p:txBody>
          <a:bodyPr/>
          <a:lstStyle/>
          <a:p>
            <a:r>
              <a:rPr lang="en-AU" dirty="0">
                <a:latin typeface="+mj-lt"/>
              </a:rPr>
              <a:t>Previous work in this space</a:t>
            </a:r>
          </a:p>
        </p:txBody>
      </p:sp>
      <p:sp>
        <p:nvSpPr>
          <p:cNvPr id="3" name="Text Placeholder 2">
            <a:extLst>
              <a:ext uri="{FF2B5EF4-FFF2-40B4-BE49-F238E27FC236}">
                <a16:creationId xmlns:a16="http://schemas.microsoft.com/office/drawing/2014/main" id="{FC7819E5-BA86-EC33-5C1E-8BF2278293F8}"/>
              </a:ext>
            </a:extLst>
          </p:cNvPr>
          <p:cNvSpPr>
            <a:spLocks noGrp="1"/>
          </p:cNvSpPr>
          <p:nvPr>
            <p:ph type="body" idx="1"/>
          </p:nvPr>
        </p:nvSpPr>
        <p:spPr>
          <a:xfrm>
            <a:off x="429279" y="919415"/>
            <a:ext cx="5294589" cy="1621919"/>
          </a:xfrm>
        </p:spPr>
        <p:txBody>
          <a:bodyPr/>
          <a:lstStyle/>
          <a:p>
            <a:r>
              <a:rPr lang="en-AU" dirty="0">
                <a:latin typeface="+mn-lt"/>
              </a:rPr>
              <a:t>There’s been numerous simulation studies into sampling methods conducted in the past. </a:t>
            </a:r>
          </a:p>
          <a:p>
            <a:endParaRPr lang="en-AU" dirty="0">
              <a:latin typeface="+mn-lt"/>
            </a:endParaRPr>
          </a:p>
          <a:p>
            <a:pPr algn="l" rtl="0"/>
            <a:r>
              <a:rPr kumimoji="0" lang="en-AU" sz="1600" b="0" i="1" u="none" strike="noStrike" kern="1200" cap="none" spc="0" normalizeH="0" baseline="0" noProof="0" dirty="0">
                <a:ln>
                  <a:noFill/>
                </a:ln>
                <a:solidFill>
                  <a:srgbClr val="7F7F7F"/>
                </a:solidFill>
                <a:effectLst/>
                <a:uLnTx/>
                <a:uFillTx/>
                <a:latin typeface="Calibri"/>
                <a:ea typeface="+mn-ea"/>
                <a:cs typeface="Tahoma"/>
              </a:rPr>
              <a:t>See Cullis (2003), Smith et al. (2006), Smith et al. (2011), Smith et al. (2015)</a:t>
            </a:r>
            <a:endParaRPr kumimoji="0" lang="en-AU" sz="1600" b="1" i="1" u="none" strike="noStrike" kern="1200" cap="none" spc="0" normalizeH="0" baseline="0" noProof="0" dirty="0">
              <a:ln>
                <a:noFill/>
              </a:ln>
              <a:solidFill>
                <a:srgbClr val="7F7F7F"/>
              </a:solidFill>
              <a:effectLst/>
              <a:uLnTx/>
              <a:uFillTx/>
              <a:latin typeface="Calibri"/>
              <a:ea typeface="+mn-ea"/>
              <a:cs typeface="Tahoma"/>
            </a:endParaRPr>
          </a:p>
          <a:p>
            <a:endParaRPr lang="en-AU" dirty="0">
              <a:latin typeface="+mn-lt"/>
            </a:endParaRPr>
          </a:p>
          <a:p>
            <a:r>
              <a:rPr lang="en-AU" dirty="0">
                <a:latin typeface="+mn-lt"/>
              </a:rPr>
              <a:t>What makes this unique? </a:t>
            </a:r>
          </a:p>
        </p:txBody>
      </p:sp>
      <p:sp>
        <p:nvSpPr>
          <p:cNvPr id="4" name="Slide Number Placeholder 3">
            <a:extLst>
              <a:ext uri="{FF2B5EF4-FFF2-40B4-BE49-F238E27FC236}">
                <a16:creationId xmlns:a16="http://schemas.microsoft.com/office/drawing/2014/main" id="{6ED431AA-444D-8A0F-E4E9-93741D0005B0}"/>
              </a:ext>
            </a:extLst>
          </p:cNvPr>
          <p:cNvSpPr>
            <a:spLocks noGrp="1"/>
          </p:cNvSpPr>
          <p:nvPr>
            <p:ph type="sldNum" sz="quarter" idx="7"/>
          </p:nvPr>
        </p:nvSpPr>
        <p:spPr/>
        <p:txBody>
          <a:bodyPr/>
          <a:lstStyle/>
          <a:p>
            <a:pPr marL="50852">
              <a:spcBef>
                <a:spcPts val="254"/>
              </a:spcBef>
            </a:pPr>
            <a:fld id="{81D60167-4931-47E6-BA6A-407CBD079E47}" type="slidenum">
              <a:rPr lang="en-AU" spc="-27" smtClean="0"/>
              <a:pPr marL="50852">
                <a:spcBef>
                  <a:spcPts val="254"/>
                </a:spcBef>
              </a:pPr>
              <a:t>9</a:t>
            </a:fld>
            <a:endParaRPr lang="en-AU" spc="-27" dirty="0"/>
          </a:p>
        </p:txBody>
      </p:sp>
      <p:cxnSp>
        <p:nvCxnSpPr>
          <p:cNvPr id="5" name="Straight Connector 4">
            <a:extLst>
              <a:ext uri="{FF2B5EF4-FFF2-40B4-BE49-F238E27FC236}">
                <a16:creationId xmlns:a16="http://schemas.microsoft.com/office/drawing/2014/main" id="{2AC0A780-40E5-7C07-AEBC-AE4E3549211A}"/>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pic>
        <p:nvPicPr>
          <p:cNvPr id="6" name="Picture 5" descr="A blue text on a black background&#10;&#10;Description automatically generated">
            <a:extLst>
              <a:ext uri="{FF2B5EF4-FFF2-40B4-BE49-F238E27FC236}">
                <a16:creationId xmlns:a16="http://schemas.microsoft.com/office/drawing/2014/main" id="{2BA3E7AB-2044-6291-34AD-7C6F7C27F1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027" y="3176059"/>
            <a:ext cx="1475117" cy="280754"/>
          </a:xfrm>
          <a:prstGeom prst="rect">
            <a:avLst/>
          </a:prstGeom>
        </p:spPr>
      </p:pic>
    </p:spTree>
    <p:extLst>
      <p:ext uri="{BB962C8B-B14F-4D97-AF65-F5344CB8AC3E}">
        <p14:creationId xmlns:p14="http://schemas.microsoft.com/office/powerpoint/2010/main" val="1022907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2373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9313</TotalTime>
  <Words>5880</Words>
  <Application>Microsoft Macintosh PowerPoint</Application>
  <PresentationFormat>Custom</PresentationFormat>
  <Paragraphs>1042</Paragraphs>
  <Slides>45</Slides>
  <Notes>44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SimSun</vt:lpstr>
      <vt:lpstr>Arial</vt:lpstr>
      <vt:lpstr>Calibri</vt:lpstr>
      <vt:lpstr>Cambria Math</vt:lpstr>
      <vt:lpstr>Century Gothic</vt:lpstr>
      <vt:lpstr>CMMI12</vt:lpstr>
      <vt:lpstr>LMRoman10</vt:lpstr>
      <vt:lpstr>Microsoft Sans Serif</vt:lpstr>
      <vt:lpstr>NimbusRomNo9L</vt:lpstr>
      <vt:lpstr>Tahoma</vt:lpstr>
      <vt:lpstr>Office Theme</vt:lpstr>
      <vt:lpstr>Optimizing Resource Allocation: Exploring Trade-offs in Multiphase Sampling for Time and Cost Savings</vt:lpstr>
      <vt:lpstr>Acknowledgements</vt:lpstr>
      <vt:lpstr>Content</vt:lpstr>
      <vt:lpstr>Context</vt:lpstr>
      <vt:lpstr>Measuring LMA</vt:lpstr>
      <vt:lpstr>The Problem – Resource Allocation</vt:lpstr>
      <vt:lpstr>PowerPoint Presentation</vt:lpstr>
      <vt:lpstr>PowerPoint Presentation</vt:lpstr>
      <vt:lpstr>Previous work in this space</vt:lpstr>
      <vt:lpstr>Motivating FN Data-set</vt:lpstr>
      <vt:lpstr>Design Sets</vt:lpstr>
      <vt:lpstr>Design Sets - A</vt:lpstr>
      <vt:lpstr>Design Sets - B</vt:lpstr>
      <vt:lpstr>Design Sets - C</vt:lpstr>
      <vt:lpstr>Design Sets - D</vt:lpstr>
      <vt:lpstr>Design Sets - E</vt:lpstr>
      <vt:lpstr>Design Sets - E</vt:lpstr>
      <vt:lpstr>PowerPoint Presentation</vt:lpstr>
      <vt:lpstr>PowerPoint Presentation</vt:lpstr>
      <vt:lpstr>Design Sets</vt:lpstr>
      <vt:lpstr>Analysis – Design Tableau Model Formulation</vt:lpstr>
      <vt:lpstr>Analysis – Design Tableau Model Formulation</vt:lpstr>
      <vt:lpstr>PowerPoint Presentation</vt:lpstr>
      <vt:lpstr>PowerPoint Presentation</vt:lpstr>
      <vt:lpstr>Analysis – Results</vt:lpstr>
      <vt:lpstr>PowerPoint Presentation</vt:lpstr>
      <vt:lpstr>K-means Clustering</vt:lpstr>
      <vt:lpstr>Simulation Experiment - Aim</vt:lpstr>
      <vt:lpstr>Simulation Study – Gold Standard </vt:lpstr>
      <vt:lpstr>Simulation Study – Composite </vt:lpstr>
      <vt:lpstr>Simulation Study – Single Field Plot</vt:lpstr>
      <vt:lpstr>Simulation Experiment – Methods</vt:lpstr>
      <vt:lpstr>PowerPoint Presentation</vt:lpstr>
      <vt:lpstr>Simulation Study – Set 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use of factor analysis and iClasses to assess variety by environment interactions in falling number across Australia.</dc:title>
  <dc:creator>David Hughes Alison Smith &amp; Brian Cullis</dc:creator>
  <cp:lastModifiedBy>David Hughes</cp:lastModifiedBy>
  <cp:revision>1905</cp:revision>
  <dcterms:created xsi:type="dcterms:W3CDTF">2022-08-02T23:02:20Z</dcterms:created>
  <dcterms:modified xsi:type="dcterms:W3CDTF">2023-11-29T10:58:42Z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LaTeX via pandoc</vt:lpwstr>
  </property>
  <property fmtid="{D5CDD505-2E9C-101B-9397-08002B2CF9AE}" pid="4" name="LastSaved">
    <vt:filetime>2022-08-02T00:00:00Z</vt:filetime>
  </property>
</Properties>
</file>